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  <p:sldId id="260" r:id="rId6"/>
    <p:sldId id="261" r:id="rId7"/>
    <p:sldId id="265" r:id="rId8"/>
    <p:sldId id="266" r:id="rId9"/>
    <p:sldId id="262" r:id="rId10"/>
    <p:sldId id="264" r:id="rId11"/>
    <p:sldId id="263" r:id="rId12"/>
  </p:sldIdLst>
  <p:sldSz cx="12192000" cy="6858000"/>
  <p:notesSz cx="6669088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hler, Claudia" userId="c4bceb98-f513-451e-8843-801abd0ad465" providerId="ADAL" clId="{D96E0AD4-059A-4883-ADB3-DD0313FA6EE5}"/>
    <pc:docChg chg="custSel addSld modSld">
      <pc:chgData name="Mahler, Claudia" userId="c4bceb98-f513-451e-8843-801abd0ad465" providerId="ADAL" clId="{D96E0AD4-059A-4883-ADB3-DD0313FA6EE5}" dt="2023-05-05T15:35:58.297" v="404" actId="20577"/>
      <pc:docMkLst>
        <pc:docMk/>
      </pc:docMkLst>
      <pc:sldChg chg="modSp mod">
        <pc:chgData name="Mahler, Claudia" userId="c4bceb98-f513-451e-8843-801abd0ad465" providerId="ADAL" clId="{D96E0AD4-059A-4883-ADB3-DD0313FA6EE5}" dt="2023-05-05T15:35:19.288" v="348" actId="20577"/>
        <pc:sldMkLst>
          <pc:docMk/>
          <pc:sldMk cId="1260268359" sldId="262"/>
        </pc:sldMkLst>
        <pc:spChg chg="mod">
          <ac:chgData name="Mahler, Claudia" userId="c4bceb98-f513-451e-8843-801abd0ad465" providerId="ADAL" clId="{D96E0AD4-059A-4883-ADB3-DD0313FA6EE5}" dt="2023-05-05T15:35:19.288" v="348" actId="20577"/>
          <ac:spMkLst>
            <pc:docMk/>
            <pc:sldMk cId="1260268359" sldId="262"/>
            <ac:spMk id="3" creationId="{32F5063B-244C-317F-ACFD-B988C7263CFF}"/>
          </ac:spMkLst>
        </pc:spChg>
      </pc:sldChg>
      <pc:sldChg chg="modSp new mod">
        <pc:chgData name="Mahler, Claudia" userId="c4bceb98-f513-451e-8843-801abd0ad465" providerId="ADAL" clId="{D96E0AD4-059A-4883-ADB3-DD0313FA6EE5}" dt="2023-05-05T15:35:58.297" v="404" actId="20577"/>
        <pc:sldMkLst>
          <pc:docMk/>
          <pc:sldMk cId="3755560870" sldId="266"/>
        </pc:sldMkLst>
        <pc:spChg chg="mod">
          <ac:chgData name="Mahler, Claudia" userId="c4bceb98-f513-451e-8843-801abd0ad465" providerId="ADAL" clId="{D96E0AD4-059A-4883-ADB3-DD0313FA6EE5}" dt="2023-05-05T15:12:42.235" v="42" actId="20577"/>
          <ac:spMkLst>
            <pc:docMk/>
            <pc:sldMk cId="3755560870" sldId="266"/>
            <ac:spMk id="2" creationId="{9E1F2F26-0E3C-CC46-7FF9-781A0B9D9CE9}"/>
          </ac:spMkLst>
        </pc:spChg>
        <pc:spChg chg="mod">
          <ac:chgData name="Mahler, Claudia" userId="c4bceb98-f513-451e-8843-801abd0ad465" providerId="ADAL" clId="{D96E0AD4-059A-4883-ADB3-DD0313FA6EE5}" dt="2023-05-05T15:35:58.297" v="404" actId="20577"/>
          <ac:spMkLst>
            <pc:docMk/>
            <pc:sldMk cId="3755560870" sldId="266"/>
            <ac:spMk id="3" creationId="{7D7CDF07-CEEF-8B6A-A077-6100EA527E65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D401344-704B-65D1-0EA0-36D963D952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6FD18CEA-B872-38BD-1A23-EC9F821F71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0D108C9-BD85-AEDA-0552-3B5CE87B7A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622ED-CC48-434F-B4F6-0F89CDB73EDD}" type="datetimeFigureOut">
              <a:rPr lang="de-DE" smtClean="0"/>
              <a:t>05.05.2023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4B9F3EB-F1BF-A38E-5F31-9DE041266A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24AB506-E131-EE2E-699E-D39ED5BE6B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BA24C-8164-4E44-B42A-4679A3C4EE2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710156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34F24F8-541A-6E6A-E462-E45C01763D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3C57F5A3-1B11-727B-F4CF-5B1F12C292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76E5BD4-45C2-E70C-443A-A0708185D0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622ED-CC48-434F-B4F6-0F89CDB73EDD}" type="datetimeFigureOut">
              <a:rPr lang="de-DE" smtClean="0"/>
              <a:t>05.05.2023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9306401-EC3A-220F-92CF-D87D70ADD2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9DB7B75-1AE2-045B-7049-8D5F5A17DC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BA24C-8164-4E44-B42A-4679A3C4EE2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327957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24C31D64-A516-47B6-66B6-FAB68DCCF37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560139F9-CB06-9F40-8A23-69BA0449AD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12B8F43-0053-A1EE-98A2-2CE0F87A07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622ED-CC48-434F-B4F6-0F89CDB73EDD}" type="datetimeFigureOut">
              <a:rPr lang="de-DE" smtClean="0"/>
              <a:t>05.05.2023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41243A6-9E75-53C8-1584-1E7F03B818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6F76A26-E5D4-574B-B8BB-636B7604DD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BA24C-8164-4E44-B42A-4679A3C4EE2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72157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DDCD1DC-7921-94F6-15D3-26460DAEC2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EEB9B64-0A9D-0248-3A42-9C44E94FEE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95EEB4D-F1A0-411B-5DB5-66C19F4227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622ED-CC48-434F-B4F6-0F89CDB73EDD}" type="datetimeFigureOut">
              <a:rPr lang="de-DE" smtClean="0"/>
              <a:t>05.05.2023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5FB64DD-B927-A5DB-7C8E-75FB2A3118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2572A19-5C71-C3A8-9907-8E3F58E436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BA24C-8164-4E44-B42A-4679A3C4EE2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629391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60A1CC9-0CCD-B82E-A3F6-D70D43EB4F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51E4B3DC-2558-22ED-DE89-1A4009DA52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BF1D774-A061-7CAB-831A-500CBF0E82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622ED-CC48-434F-B4F6-0F89CDB73EDD}" type="datetimeFigureOut">
              <a:rPr lang="de-DE" smtClean="0"/>
              <a:t>05.05.2023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8733685-D83E-5D41-015B-8C1979862A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18496D9-8454-53BC-1A2F-394B102595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BA24C-8164-4E44-B42A-4679A3C4EE2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909466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808D7D7-638F-75B9-061A-A4838E5F23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7020208-83E6-547A-F0A1-F0E651EFDCE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0936865E-6856-493B-2D7C-7DF92BA596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2FC68B53-A095-4B98-7B53-E97AA597CC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622ED-CC48-434F-B4F6-0F89CDB73EDD}" type="datetimeFigureOut">
              <a:rPr lang="de-DE" smtClean="0"/>
              <a:t>05.05.2023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F291AF84-2E5D-A8B5-4687-944821D54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96FBFB76-9F3B-9610-FC2C-515ADE7E8C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BA24C-8164-4E44-B42A-4679A3C4EE2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494323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11668CF-366E-193F-9DC0-E098548401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229C0E8B-E2C2-5110-E505-4907DF11D4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B5FC989B-2753-204A-9BC1-7F05A7989C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014E8079-714A-0551-40B1-6011FF408E9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9FF90A3D-09C4-6C07-60A7-7CAD51664B2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DFDEFDD4-6E71-A27E-31E0-BEDE26B7FC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622ED-CC48-434F-B4F6-0F89CDB73EDD}" type="datetimeFigureOut">
              <a:rPr lang="de-DE" smtClean="0"/>
              <a:t>05.05.2023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27C6C317-2DD9-5401-5BA7-8BAD7768A5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85CE59D2-D8DC-FCE3-E67E-9ED95D738A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BA24C-8164-4E44-B42A-4679A3C4EE2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214728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5C70650-FDE4-546C-61C6-74BA710A7F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3D404347-6F50-E3AA-8154-25F70B8D3F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622ED-CC48-434F-B4F6-0F89CDB73EDD}" type="datetimeFigureOut">
              <a:rPr lang="de-DE" smtClean="0"/>
              <a:t>05.05.2023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21D62EEA-8534-4ED8-B503-9A84A1B171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B5B547CE-EE23-63C3-41C8-670121012B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BA24C-8164-4E44-B42A-4679A3C4EE2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448897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337D8B96-09A4-0076-4930-C3DA84E96D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622ED-CC48-434F-B4F6-0F89CDB73EDD}" type="datetimeFigureOut">
              <a:rPr lang="de-DE" smtClean="0"/>
              <a:t>05.05.2023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A665AEFA-D3E9-BD3D-FA86-64CD5CD7B6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F53349A9-E1D2-510A-6A84-B6145D201C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BA24C-8164-4E44-B42A-4679A3C4EE2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681718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8A77E1C-7EEB-CE6E-18F9-2C3B5D5603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0967FD7-B438-293E-F646-85CB41A3A7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90F0A22E-7444-87AB-4E2B-AD29FCE834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0C1180D8-A9F1-0C39-30AD-D5D8DCA792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622ED-CC48-434F-B4F6-0F89CDB73EDD}" type="datetimeFigureOut">
              <a:rPr lang="de-DE" smtClean="0"/>
              <a:t>05.05.2023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E6E84AE3-0681-5B06-48E8-1AA7524C69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65F15174-431D-675B-1735-085FB079D8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BA24C-8164-4E44-B42A-4679A3C4EE2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172968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12EB7D3-A0EC-1813-D3A8-DAA612CE2B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3C4B7F5F-B31A-6D03-093A-0815C7C1618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0E750729-04A7-4B40-7222-0AFFBE46A4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87BCE842-D07F-6998-D69F-6EF95A0CA8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622ED-CC48-434F-B4F6-0F89CDB73EDD}" type="datetimeFigureOut">
              <a:rPr lang="de-DE" smtClean="0"/>
              <a:t>05.05.2023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1EBF3B57-BF80-6DED-6657-BF5F24D832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A5708B8D-81CB-FB7E-E848-CDD99D1940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BA24C-8164-4E44-B42A-4679A3C4EE2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197816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0AC19E57-3F87-5FB5-1331-B16326EF0C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53FDD9D4-527E-9C70-994E-EB52B66F18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9AD5B2D-DFB1-34DA-33D1-A241C74DB9F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E622ED-CC48-434F-B4F6-0F89CDB73EDD}" type="datetimeFigureOut">
              <a:rPr lang="de-DE" smtClean="0"/>
              <a:t>05.05.2023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E3338A7-E80A-6700-EE1F-3C860EF97A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8300F32-C912-32C2-9878-B4CDE24BFEF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CBA24C-8164-4E44-B42A-4679A3C4EE2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604009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twitter.com/IE_OlderPersons" TargetMode="External"/><Relationship Id="rId2" Type="http://schemas.openxmlformats.org/officeDocument/2006/relationships/hyperlink" Target="mailto:hrc-ie-olderpersons@un.org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ohchr.org/en/special-procedures/ie-older-persons/annual-reports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1F6D400-9435-DB64-5480-B625A03C99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86400" y="1388853"/>
            <a:ext cx="5181600" cy="2121110"/>
          </a:xfrm>
        </p:spPr>
        <p:txBody>
          <a:bodyPr>
            <a:normAutofit fontScale="90000"/>
          </a:bodyPr>
          <a:lstStyle/>
          <a:p>
            <a:r>
              <a:rPr lang="de-DE" sz="36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" </a:t>
            </a:r>
            <a:r>
              <a:rPr lang="de-DE" sz="36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Reflections</a:t>
            </a:r>
            <a:r>
              <a:rPr lang="de-DE" sz="36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on OEWGA and Next </a:t>
            </a:r>
            <a:r>
              <a:rPr lang="de-DE" sz="36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Steps</a:t>
            </a:r>
            <a:r>
              <a:rPr lang="de-DE" sz="36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”.  </a:t>
            </a:r>
            <a:br>
              <a:rPr lang="de-DE" sz="3600" b="1" dirty="0"/>
            </a:br>
            <a:r>
              <a:rPr lang="de-DE" sz="2700" b="1" dirty="0"/>
              <a:t>UN- Independent Expert on the </a:t>
            </a:r>
            <a:r>
              <a:rPr lang="de-DE" sz="2700" b="1" dirty="0" err="1"/>
              <a:t>Enjoyment</a:t>
            </a:r>
            <a:r>
              <a:rPr lang="de-DE" sz="2700" b="1" dirty="0"/>
              <a:t> </a:t>
            </a:r>
            <a:r>
              <a:rPr lang="de-DE" sz="2700" b="1" dirty="0" err="1"/>
              <a:t>of</a:t>
            </a:r>
            <a:r>
              <a:rPr lang="de-DE" sz="2700" b="1" dirty="0"/>
              <a:t> all Human Rights </a:t>
            </a:r>
            <a:r>
              <a:rPr lang="de-DE" sz="2700" b="1" dirty="0" err="1"/>
              <a:t>by</a:t>
            </a:r>
            <a:r>
              <a:rPr lang="de-DE" sz="2700" b="1" dirty="0"/>
              <a:t> Older Persons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8C9DEA93-6218-7C4F-FF00-A8C0B97AAE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21000" y="5046898"/>
            <a:ext cx="5052424" cy="243578"/>
          </a:xfrm>
        </p:spPr>
        <p:txBody>
          <a:bodyPr>
            <a:normAutofit fontScale="55000" lnSpcReduction="20000"/>
          </a:bodyPr>
          <a:lstStyle/>
          <a:p>
            <a:pPr algn="l"/>
            <a:r>
              <a:rPr lang="en-US" b="1" i="0" dirty="0">
                <a:solidFill>
                  <a:srgbClr val="1E0A3C"/>
                </a:solidFill>
                <a:effectLst/>
                <a:latin typeface="Neue Plak"/>
              </a:rPr>
              <a:t>NGO Committee on Ageing 04.05.2023</a:t>
            </a:r>
          </a:p>
          <a:p>
            <a:endParaRPr lang="de-DE" dirty="0"/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25F65182-D6C5-4E87-C77A-A3365BAB87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97000" y="-10409524"/>
            <a:ext cx="3373408" cy="186050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6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FuturaStd-Bold"/>
              </a:rPr>
              <a:t>Independent Expert on the </a:t>
            </a:r>
            <a:r>
              <a:rPr kumimoji="0" lang="de-DE" altLang="de-DE" sz="1600" b="0" i="0" u="none" strike="noStrike" cap="none" normalizeH="0" baseline="0" dirty="0" err="1">
                <a:ln>
                  <a:noFill/>
                </a:ln>
                <a:solidFill>
                  <a:srgbClr val="FFFFFF"/>
                </a:solidFill>
                <a:effectLst/>
                <a:latin typeface="FuturaStd-Bold"/>
              </a:rPr>
              <a:t>enjoyment</a:t>
            </a:r>
            <a:r>
              <a:rPr kumimoji="0" lang="de-DE" altLang="de-DE" sz="16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FuturaStd-Bold"/>
              </a:rPr>
              <a:t> </a:t>
            </a:r>
            <a:r>
              <a:rPr kumimoji="0" lang="de-DE" altLang="de-DE" sz="1600" b="0" i="0" u="none" strike="noStrike" cap="none" normalizeH="0" baseline="0" dirty="0" err="1">
                <a:ln>
                  <a:noFill/>
                </a:ln>
                <a:solidFill>
                  <a:srgbClr val="FFFFFF"/>
                </a:solidFill>
                <a:effectLst/>
                <a:latin typeface="FuturaStd-Bold"/>
              </a:rPr>
              <a:t>of</a:t>
            </a:r>
            <a:r>
              <a:rPr kumimoji="0" lang="de-DE" altLang="de-DE" sz="16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FuturaStd-Bold"/>
              </a:rPr>
              <a:t> all human </a:t>
            </a:r>
            <a:r>
              <a:rPr kumimoji="0" lang="de-DE" altLang="de-DE" sz="1600" b="0" i="0" u="none" strike="noStrike" cap="none" normalizeH="0" baseline="0" dirty="0" err="1">
                <a:ln>
                  <a:noFill/>
                </a:ln>
                <a:solidFill>
                  <a:srgbClr val="FFFFFF"/>
                </a:solidFill>
                <a:effectLst/>
                <a:latin typeface="FuturaStd-Bold"/>
              </a:rPr>
              <a:t>rights</a:t>
            </a:r>
            <a:r>
              <a:rPr kumimoji="0" lang="de-DE" altLang="de-DE" sz="16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FuturaStd-Bold"/>
              </a:rPr>
              <a:t> </a:t>
            </a:r>
            <a:r>
              <a:rPr kumimoji="0" lang="de-DE" altLang="de-DE" sz="1600" b="0" i="0" u="none" strike="noStrike" cap="none" normalizeH="0" baseline="0" dirty="0" err="1">
                <a:ln>
                  <a:noFill/>
                </a:ln>
                <a:solidFill>
                  <a:srgbClr val="FFFFFF"/>
                </a:solidFill>
                <a:effectLst/>
                <a:latin typeface="FuturaStd-Bold"/>
              </a:rPr>
              <a:t>by</a:t>
            </a:r>
            <a:r>
              <a:rPr kumimoji="0" lang="de-DE" altLang="de-DE" sz="16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FuturaStd-Bold"/>
              </a:rPr>
              <a:t> </a:t>
            </a:r>
            <a:r>
              <a:rPr kumimoji="0" lang="de-DE" altLang="de-DE" sz="1600" b="0" i="0" u="none" strike="noStrike" cap="none" normalizeH="0" baseline="0" dirty="0" err="1">
                <a:ln>
                  <a:noFill/>
                </a:ln>
                <a:solidFill>
                  <a:srgbClr val="FFFFFF"/>
                </a:solidFill>
                <a:effectLst/>
                <a:latin typeface="FuturaStd-Bold"/>
              </a:rPr>
              <a:t>older</a:t>
            </a:r>
            <a:r>
              <a:rPr kumimoji="0" lang="de-DE" altLang="de-DE" sz="16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FuturaStd-Bold"/>
              </a:rPr>
              <a:t> </a:t>
            </a:r>
            <a:r>
              <a:rPr kumimoji="0" lang="de-DE" altLang="de-DE" sz="1600" b="0" i="0" u="none" strike="noStrike" cap="none" normalizeH="0" baseline="0" dirty="0" err="1">
                <a:ln>
                  <a:noFill/>
                </a:ln>
                <a:solidFill>
                  <a:srgbClr val="FFFFFF"/>
                </a:solidFill>
                <a:effectLst/>
                <a:latin typeface="FuturaStd-Bold"/>
              </a:rPr>
              <a:t>persons</a:t>
            </a:r>
            <a:endParaRPr kumimoji="0" lang="de-DE" altLang="de-DE" sz="1600" b="0" i="0" u="none" strike="noStrike" cap="none" normalizeH="0" baseline="0" dirty="0">
              <a:ln>
                <a:noFill/>
              </a:ln>
              <a:solidFill>
                <a:srgbClr val="FFFFFF"/>
              </a:solidFill>
              <a:effectLst/>
              <a:latin typeface="FuturaStd-Bold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8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Roboto"/>
              </a:rPr>
              <a:t>  </a:t>
            </a:r>
            <a:r>
              <a:rPr kumimoji="0" lang="de-DE" altLang="de-DE" sz="78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Roboto"/>
              </a:rPr>
              <a:t>           </a:t>
            </a:r>
            <a:endParaRPr kumimoji="0" lang="de-DE" altLang="de-D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8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Roboto"/>
              </a:rPr>
              <a:t>  </a:t>
            </a:r>
            <a:r>
              <a:rPr kumimoji="0" lang="de-DE" altLang="de-DE" sz="361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Roboto"/>
              </a:rPr>
              <a:t>     </a:t>
            </a:r>
            <a:endParaRPr kumimoji="0" lang="de-DE" altLang="de-D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BAEC678F-0523-2994-86F5-506D3D3F75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4150" y="-2635883"/>
            <a:ext cx="1568357" cy="6841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>
            <a:extLst>
              <a:ext uri="{FF2B5EF4-FFF2-40B4-BE49-F238E27FC236}">
                <a16:creationId xmlns:a16="http://schemas.microsoft.com/office/drawing/2014/main" id="{BC2C766D-F2F1-9609-0E00-61DB207188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5646" y="1811102"/>
            <a:ext cx="3168291" cy="31682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107741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>
            <a:extLst>
              <a:ext uri="{FF2B5EF4-FFF2-40B4-BE49-F238E27FC236}">
                <a16:creationId xmlns:a16="http://schemas.microsoft.com/office/drawing/2014/main" id="{9049EBFB-0C2C-33A1-37C7-07C0A38A14E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3797" y="582925"/>
            <a:ext cx="9684436" cy="5455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51682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3753598-A559-4D62-3392-264B3C5A68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0" dirty="0">
                <a:solidFill>
                  <a:srgbClr val="000000"/>
                </a:solidFill>
                <a:effectLst/>
                <a:latin typeface="Roboto"/>
              </a:rPr>
              <a:t>Contact Information</a:t>
            </a:r>
            <a:br>
              <a:rPr lang="en-US" b="1" i="0" dirty="0">
                <a:solidFill>
                  <a:srgbClr val="000000"/>
                </a:solidFill>
                <a:effectLst/>
                <a:latin typeface="Roboto"/>
              </a:rPr>
            </a:b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5BDAFA0-1457-16C4-5F1D-DFA64F6FD2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en-US" b="0" i="0" dirty="0">
                <a:solidFill>
                  <a:srgbClr val="000000"/>
                </a:solidFill>
                <a:effectLst/>
                <a:latin typeface="Roboto"/>
              </a:rPr>
              <a:t>Ms. Claudia Mahler</a:t>
            </a:r>
            <a:br>
              <a:rPr lang="en-US" b="0" i="0" dirty="0">
                <a:solidFill>
                  <a:srgbClr val="000000"/>
                </a:solidFill>
                <a:effectLst/>
                <a:latin typeface="Roboto"/>
              </a:rPr>
            </a:br>
            <a:r>
              <a:rPr lang="en-US" b="0" i="0" dirty="0">
                <a:solidFill>
                  <a:srgbClr val="000000"/>
                </a:solidFill>
                <a:effectLst/>
                <a:latin typeface="Roboto"/>
              </a:rPr>
              <a:t>Independent Expert on the enjoyment of all human rights by older persons</a:t>
            </a:r>
            <a:br>
              <a:rPr lang="en-US" b="0" i="0" dirty="0">
                <a:solidFill>
                  <a:srgbClr val="000000"/>
                </a:solidFill>
                <a:effectLst/>
                <a:latin typeface="Roboto"/>
              </a:rPr>
            </a:br>
            <a:r>
              <a:rPr lang="en-US" b="0" i="0" dirty="0">
                <a:solidFill>
                  <a:srgbClr val="000000"/>
                </a:solidFill>
                <a:effectLst/>
                <a:latin typeface="Roboto"/>
              </a:rPr>
              <a:t>OHCHR-UNOG CH-1211 Geneva 10, Switzerland</a:t>
            </a:r>
            <a:br>
              <a:rPr lang="en-US" b="0" i="0" dirty="0">
                <a:solidFill>
                  <a:srgbClr val="000000"/>
                </a:solidFill>
                <a:effectLst/>
                <a:latin typeface="Roboto"/>
              </a:rPr>
            </a:br>
            <a:r>
              <a:rPr lang="en-US" b="0" i="0" dirty="0">
                <a:solidFill>
                  <a:srgbClr val="000000"/>
                </a:solidFill>
                <a:effectLst/>
                <a:latin typeface="Roboto"/>
              </a:rPr>
              <a:t>Fax: +41 22 917 9006</a:t>
            </a:r>
          </a:p>
          <a:p>
            <a:pPr algn="l"/>
            <a:br>
              <a:rPr lang="en-US" b="0" i="0" dirty="0">
                <a:solidFill>
                  <a:srgbClr val="000000"/>
                </a:solidFill>
                <a:effectLst/>
                <a:latin typeface="Roboto"/>
              </a:rPr>
            </a:br>
            <a:r>
              <a:rPr lang="en-US" b="0" i="0" dirty="0">
                <a:solidFill>
                  <a:srgbClr val="000000"/>
                </a:solidFill>
                <a:effectLst/>
                <a:latin typeface="Roboto"/>
              </a:rPr>
              <a:t>E-mail: </a:t>
            </a:r>
            <a:r>
              <a:rPr lang="en-US" b="1" i="0" u="none" strike="noStrike" dirty="0">
                <a:solidFill>
                  <a:srgbClr val="000000"/>
                </a:solidFill>
                <a:effectLst/>
                <a:latin typeface="Roboto"/>
                <a:hlinkClick r:id="rId2"/>
              </a:rPr>
              <a:t>hrc-ie-olderpersons@un.org</a:t>
            </a:r>
            <a:endParaRPr lang="en-US" b="0" i="0" dirty="0">
              <a:solidFill>
                <a:srgbClr val="000000"/>
              </a:solidFill>
              <a:effectLst/>
              <a:latin typeface="Roboto"/>
            </a:endParaRPr>
          </a:p>
          <a:p>
            <a:pPr algn="l"/>
            <a:r>
              <a:rPr lang="en-US" b="0" i="0" dirty="0">
                <a:solidFill>
                  <a:srgbClr val="000000"/>
                </a:solidFill>
                <a:effectLst/>
                <a:latin typeface="Roboto"/>
              </a:rPr>
              <a:t>Twitter: </a:t>
            </a:r>
            <a:r>
              <a:rPr lang="en-US" b="1" i="0" u="none" strike="noStrike" dirty="0">
                <a:solidFill>
                  <a:srgbClr val="000000"/>
                </a:solidFill>
                <a:effectLst/>
                <a:latin typeface="Roboto"/>
                <a:hlinkClick r:id="rId3"/>
              </a:rPr>
              <a:t>@IE_OlderPersons</a:t>
            </a:r>
            <a:endParaRPr lang="en-US" b="0" i="0" dirty="0">
              <a:solidFill>
                <a:srgbClr val="000000"/>
              </a:solidFill>
              <a:effectLst/>
              <a:latin typeface="Roboto"/>
            </a:endParaRP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691332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5CB9C4E-8F5D-E928-B7FE-CAA95B9A8E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/>
              <a:t>The Human Rights </a:t>
            </a:r>
            <a:r>
              <a:rPr lang="de-DE" b="1" dirty="0" err="1"/>
              <a:t>of</a:t>
            </a:r>
            <a:r>
              <a:rPr lang="de-DE" b="1" dirty="0"/>
              <a:t> Older Persons!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332C022-084D-54D4-1F89-521242C80F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err="1"/>
              <a:t>Number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older</a:t>
            </a:r>
            <a:r>
              <a:rPr lang="de-DE" dirty="0"/>
              <a:t> </a:t>
            </a:r>
            <a:r>
              <a:rPr lang="de-DE" dirty="0" err="1"/>
              <a:t>persons</a:t>
            </a:r>
            <a:r>
              <a:rPr lang="de-DE" dirty="0"/>
              <a:t> will double </a:t>
            </a:r>
            <a:r>
              <a:rPr lang="de-DE" dirty="0" err="1"/>
              <a:t>between</a:t>
            </a:r>
            <a:r>
              <a:rPr lang="de-DE" dirty="0"/>
              <a:t> 2019 to 2050 </a:t>
            </a:r>
            <a:r>
              <a:rPr lang="de-DE" dirty="0" err="1"/>
              <a:t>globally</a:t>
            </a:r>
            <a:endParaRPr lang="de-DE" dirty="0"/>
          </a:p>
          <a:p>
            <a:r>
              <a:rPr lang="de-DE" dirty="0"/>
              <a:t>Older </a:t>
            </a:r>
            <a:r>
              <a:rPr lang="de-DE" dirty="0" err="1"/>
              <a:t>persons</a:t>
            </a:r>
            <a:r>
              <a:rPr lang="de-DE" dirty="0"/>
              <a:t> </a:t>
            </a:r>
            <a:r>
              <a:rPr lang="de-DE" dirty="0" err="1"/>
              <a:t>are</a:t>
            </a:r>
            <a:r>
              <a:rPr lang="de-DE" dirty="0"/>
              <a:t> still not visible in the human </a:t>
            </a:r>
            <a:r>
              <a:rPr lang="de-DE" dirty="0" err="1"/>
              <a:t>rights</a:t>
            </a:r>
            <a:r>
              <a:rPr lang="de-DE" dirty="0"/>
              <a:t> </a:t>
            </a:r>
            <a:r>
              <a:rPr lang="de-DE" dirty="0" err="1"/>
              <a:t>framework</a:t>
            </a:r>
            <a:endParaRPr lang="de-DE" dirty="0"/>
          </a:p>
          <a:p>
            <a:r>
              <a:rPr lang="de-DE" dirty="0" err="1"/>
              <a:t>No</a:t>
            </a:r>
            <a:r>
              <a:rPr lang="de-DE" dirty="0"/>
              <a:t> </a:t>
            </a:r>
            <a:r>
              <a:rPr lang="de-DE" dirty="0" err="1"/>
              <a:t>specific</a:t>
            </a:r>
            <a:r>
              <a:rPr lang="de-DE" dirty="0"/>
              <a:t> global human </a:t>
            </a:r>
            <a:r>
              <a:rPr lang="de-DE" dirty="0" err="1"/>
              <a:t>rights</a:t>
            </a:r>
            <a:r>
              <a:rPr lang="de-DE" dirty="0"/>
              <a:t> </a:t>
            </a:r>
            <a:r>
              <a:rPr lang="de-DE" dirty="0" err="1"/>
              <a:t>instrument</a:t>
            </a:r>
            <a:r>
              <a:rPr lang="de-DE" dirty="0"/>
              <a:t> on the </a:t>
            </a:r>
            <a:r>
              <a:rPr lang="de-DE" dirty="0" err="1"/>
              <a:t>rights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older</a:t>
            </a:r>
            <a:r>
              <a:rPr lang="de-DE" dirty="0"/>
              <a:t> </a:t>
            </a:r>
            <a:r>
              <a:rPr lang="de-DE" dirty="0" err="1"/>
              <a:t>persons</a:t>
            </a:r>
            <a:endParaRPr lang="de-DE" dirty="0"/>
          </a:p>
          <a:p>
            <a:r>
              <a:rPr lang="de-DE" dirty="0"/>
              <a:t>Gaps in the </a:t>
            </a:r>
            <a:r>
              <a:rPr lang="de-DE" dirty="0" err="1"/>
              <a:t>current</a:t>
            </a:r>
            <a:r>
              <a:rPr lang="de-DE" dirty="0"/>
              <a:t> human </a:t>
            </a:r>
            <a:r>
              <a:rPr lang="de-DE" dirty="0" err="1"/>
              <a:t>rights</a:t>
            </a:r>
            <a:r>
              <a:rPr lang="de-DE" dirty="0"/>
              <a:t> </a:t>
            </a:r>
            <a:r>
              <a:rPr lang="de-DE" dirty="0" err="1"/>
              <a:t>framework</a:t>
            </a:r>
            <a:r>
              <a:rPr lang="de-DE" dirty="0"/>
              <a:t> and </a:t>
            </a:r>
            <a:r>
              <a:rPr lang="de-DE" dirty="0" err="1"/>
              <a:t>solutions</a:t>
            </a:r>
            <a:r>
              <a:rPr lang="de-DE" dirty="0"/>
              <a:t> – </a:t>
            </a:r>
            <a:r>
              <a:rPr lang="de-DE" dirty="0" err="1"/>
              <a:t>what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the </a:t>
            </a:r>
            <a:r>
              <a:rPr lang="de-DE" dirty="0" err="1"/>
              <a:t>added</a:t>
            </a:r>
            <a:r>
              <a:rPr lang="de-DE" dirty="0"/>
              <a:t> </a:t>
            </a:r>
            <a:r>
              <a:rPr lang="de-DE" dirty="0" err="1"/>
              <a:t>value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a </a:t>
            </a:r>
            <a:r>
              <a:rPr lang="de-DE" dirty="0" err="1"/>
              <a:t>convention</a:t>
            </a:r>
            <a:endParaRPr lang="de-DE" dirty="0"/>
          </a:p>
          <a:p>
            <a:r>
              <a:rPr lang="de-DE" dirty="0"/>
              <a:t>UN </a:t>
            </a:r>
            <a:r>
              <a:rPr lang="de-DE" dirty="0" err="1"/>
              <a:t>convention</a:t>
            </a:r>
            <a:r>
              <a:rPr lang="de-DE" dirty="0"/>
              <a:t> on the </a:t>
            </a:r>
            <a:r>
              <a:rPr lang="de-DE" dirty="0" err="1"/>
              <a:t>rights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older</a:t>
            </a:r>
            <a:r>
              <a:rPr lang="de-DE" dirty="0"/>
              <a:t> </a:t>
            </a:r>
            <a:r>
              <a:rPr lang="de-DE" dirty="0" err="1"/>
              <a:t>persons</a:t>
            </a:r>
            <a:r>
              <a:rPr lang="de-DE" dirty="0"/>
              <a:t> will </a:t>
            </a:r>
            <a:r>
              <a:rPr lang="de-DE" dirty="0" err="1"/>
              <a:t>give</a:t>
            </a:r>
            <a:r>
              <a:rPr lang="de-DE" dirty="0"/>
              <a:t> </a:t>
            </a:r>
            <a:r>
              <a:rPr lang="de-DE" dirty="0" err="1"/>
              <a:t>guidance</a:t>
            </a:r>
            <a:r>
              <a:rPr lang="de-DE" dirty="0"/>
              <a:t> </a:t>
            </a:r>
            <a:r>
              <a:rPr lang="de-DE" dirty="0" err="1"/>
              <a:t>as</a:t>
            </a:r>
            <a:r>
              <a:rPr lang="de-DE" dirty="0"/>
              <a:t> </a:t>
            </a:r>
            <a:r>
              <a:rPr lang="de-DE" dirty="0" err="1"/>
              <a:t>other</a:t>
            </a:r>
            <a:r>
              <a:rPr lang="de-DE" dirty="0"/>
              <a:t> UN Conventions</a:t>
            </a:r>
          </a:p>
        </p:txBody>
      </p:sp>
    </p:spTree>
    <p:extLst>
      <p:ext uri="{BB962C8B-B14F-4D97-AF65-F5344CB8AC3E}">
        <p14:creationId xmlns:p14="http://schemas.microsoft.com/office/powerpoint/2010/main" val="30285332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07C27E0-83BF-CB37-7E02-274E45F25D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/>
              <a:t>Mandate </a:t>
            </a:r>
            <a:r>
              <a:rPr lang="de-DE" b="1" dirty="0" err="1"/>
              <a:t>of</a:t>
            </a:r>
            <a:r>
              <a:rPr lang="de-DE" b="1" dirty="0"/>
              <a:t> the Independent Expert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DF713F6-519F-4937-2346-1FA6034B3E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err="1"/>
              <a:t>Mandated</a:t>
            </a:r>
            <a:r>
              <a:rPr lang="de-DE" dirty="0"/>
              <a:t> </a:t>
            </a:r>
            <a:r>
              <a:rPr lang="de-DE" dirty="0" err="1"/>
              <a:t>by</a:t>
            </a:r>
            <a:r>
              <a:rPr lang="de-DE" dirty="0"/>
              <a:t> the Human Rights Council Resolution 24/20 to </a:t>
            </a:r>
            <a:r>
              <a:rPr lang="de-DE" dirty="0" err="1"/>
              <a:t>assess</a:t>
            </a:r>
            <a:r>
              <a:rPr lang="de-DE" dirty="0"/>
              <a:t> the </a:t>
            </a:r>
            <a:r>
              <a:rPr lang="de-DE" dirty="0" err="1"/>
              <a:t>implementation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existing</a:t>
            </a:r>
            <a:r>
              <a:rPr lang="de-DE" dirty="0"/>
              <a:t> international human </a:t>
            </a:r>
            <a:r>
              <a:rPr lang="de-DE" dirty="0" err="1"/>
              <a:t>rights</a:t>
            </a:r>
            <a:r>
              <a:rPr lang="de-DE" dirty="0"/>
              <a:t> </a:t>
            </a:r>
            <a:r>
              <a:rPr lang="de-DE" dirty="0" err="1"/>
              <a:t>instrument</a:t>
            </a:r>
            <a:r>
              <a:rPr lang="de-DE" dirty="0"/>
              <a:t> relevant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older</a:t>
            </a:r>
            <a:r>
              <a:rPr lang="de-DE" dirty="0"/>
              <a:t> </a:t>
            </a:r>
            <a:r>
              <a:rPr lang="de-DE" dirty="0" err="1"/>
              <a:t>persons</a:t>
            </a:r>
            <a:endParaRPr lang="de-DE" dirty="0"/>
          </a:p>
          <a:p>
            <a:endParaRPr lang="de-DE" dirty="0"/>
          </a:p>
          <a:p>
            <a:r>
              <a:rPr lang="de-DE" dirty="0" err="1"/>
              <a:t>Identify</a:t>
            </a:r>
            <a:r>
              <a:rPr lang="de-DE" dirty="0"/>
              <a:t> and </a:t>
            </a:r>
            <a:r>
              <a:rPr lang="de-DE" dirty="0" err="1"/>
              <a:t>adress</a:t>
            </a:r>
            <a:r>
              <a:rPr lang="de-DE" dirty="0"/>
              <a:t> the </a:t>
            </a:r>
            <a:r>
              <a:rPr lang="de-DE" dirty="0" err="1"/>
              <a:t>promotion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those</a:t>
            </a:r>
            <a:r>
              <a:rPr lang="de-DE" dirty="0"/>
              <a:t> </a:t>
            </a:r>
            <a:r>
              <a:rPr lang="de-DE" dirty="0" err="1"/>
              <a:t>rights</a:t>
            </a:r>
            <a:endParaRPr lang="de-DE" dirty="0"/>
          </a:p>
          <a:p>
            <a:endParaRPr lang="de-DE" dirty="0"/>
          </a:p>
          <a:p>
            <a:r>
              <a:rPr lang="de-DE" dirty="0"/>
              <a:t>As </a:t>
            </a:r>
            <a:r>
              <a:rPr lang="de-DE" dirty="0" err="1"/>
              <a:t>well</a:t>
            </a:r>
            <a:r>
              <a:rPr lang="de-DE" dirty="0"/>
              <a:t> </a:t>
            </a:r>
            <a:r>
              <a:rPr lang="de-DE" dirty="0" err="1"/>
              <a:t>as</a:t>
            </a:r>
            <a:r>
              <a:rPr lang="de-DE" dirty="0"/>
              <a:t> the </a:t>
            </a:r>
            <a:r>
              <a:rPr lang="de-DE" dirty="0" err="1"/>
              <a:t>gaps</a:t>
            </a:r>
            <a:r>
              <a:rPr lang="de-DE" dirty="0"/>
              <a:t> and </a:t>
            </a:r>
            <a:r>
              <a:rPr lang="de-DE" dirty="0" err="1"/>
              <a:t>challenges</a:t>
            </a:r>
            <a:r>
              <a:rPr lang="de-DE" dirty="0"/>
              <a:t> in </a:t>
            </a:r>
            <a:r>
              <a:rPr lang="de-DE" dirty="0" err="1"/>
              <a:t>their</a:t>
            </a:r>
            <a:r>
              <a:rPr lang="de-DE" dirty="0"/>
              <a:t> </a:t>
            </a:r>
            <a:r>
              <a:rPr lang="de-DE" dirty="0" err="1"/>
              <a:t>realization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660678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B9C1985-6AC8-EB8C-F3A8-A6A6764821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/>
              <a:t>Tasks </a:t>
            </a:r>
            <a:r>
              <a:rPr lang="de-DE" b="1" dirty="0" err="1"/>
              <a:t>of</a:t>
            </a:r>
            <a:r>
              <a:rPr lang="de-DE" b="1" dirty="0"/>
              <a:t> the Mandate</a:t>
            </a:r>
            <a:br>
              <a:rPr lang="de-DE" dirty="0"/>
            </a:b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177D8E6-0852-00D6-ADE0-18CF601E1A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err="1"/>
              <a:t>Two</a:t>
            </a:r>
            <a:r>
              <a:rPr lang="de-DE" dirty="0"/>
              <a:t> </a:t>
            </a:r>
            <a:r>
              <a:rPr lang="de-DE" dirty="0" err="1"/>
              <a:t>country</a:t>
            </a:r>
            <a:r>
              <a:rPr lang="de-DE" dirty="0"/>
              <a:t> </a:t>
            </a:r>
            <a:r>
              <a:rPr lang="de-DE" dirty="0" err="1"/>
              <a:t>missions</a:t>
            </a:r>
            <a:r>
              <a:rPr lang="de-DE" dirty="0"/>
              <a:t> per </a:t>
            </a:r>
            <a:r>
              <a:rPr lang="de-DE" dirty="0" err="1"/>
              <a:t>year</a:t>
            </a:r>
            <a:endParaRPr lang="de-DE" dirty="0"/>
          </a:p>
          <a:p>
            <a:endParaRPr lang="de-DE" dirty="0"/>
          </a:p>
          <a:p>
            <a:r>
              <a:rPr lang="de-DE" dirty="0" err="1"/>
              <a:t>Two</a:t>
            </a:r>
            <a:r>
              <a:rPr lang="de-DE" dirty="0"/>
              <a:t> </a:t>
            </a:r>
            <a:r>
              <a:rPr lang="de-DE" dirty="0" err="1"/>
              <a:t>thematic</a:t>
            </a:r>
            <a:r>
              <a:rPr lang="de-DE" dirty="0"/>
              <a:t> </a:t>
            </a:r>
            <a:r>
              <a:rPr lang="de-DE" dirty="0" err="1"/>
              <a:t>reports</a:t>
            </a:r>
            <a:r>
              <a:rPr lang="de-DE" dirty="0"/>
              <a:t> </a:t>
            </a:r>
            <a:r>
              <a:rPr lang="de-DE" dirty="0" err="1"/>
              <a:t>each</a:t>
            </a:r>
            <a:r>
              <a:rPr lang="de-DE" dirty="0"/>
              <a:t> </a:t>
            </a:r>
            <a:r>
              <a:rPr lang="de-DE" dirty="0" err="1"/>
              <a:t>year</a:t>
            </a:r>
            <a:endParaRPr lang="de-DE" dirty="0"/>
          </a:p>
          <a:p>
            <a:pPr lvl="1"/>
            <a:r>
              <a:rPr lang="de-DE" dirty="0"/>
              <a:t>- </a:t>
            </a:r>
            <a:r>
              <a:rPr lang="de-DE" dirty="0" err="1"/>
              <a:t>one</a:t>
            </a:r>
            <a:r>
              <a:rPr lang="de-DE" dirty="0"/>
              <a:t> </a:t>
            </a:r>
            <a:r>
              <a:rPr lang="de-DE" dirty="0" err="1"/>
              <a:t>report</a:t>
            </a:r>
            <a:r>
              <a:rPr lang="de-DE" dirty="0"/>
              <a:t> to the Human Rights Council – in Geneva</a:t>
            </a:r>
          </a:p>
          <a:p>
            <a:pPr lvl="1"/>
            <a:r>
              <a:rPr lang="de-DE" dirty="0"/>
              <a:t>- </a:t>
            </a:r>
            <a:r>
              <a:rPr lang="de-DE" dirty="0" err="1"/>
              <a:t>one</a:t>
            </a:r>
            <a:r>
              <a:rPr lang="de-DE" dirty="0"/>
              <a:t> </a:t>
            </a:r>
            <a:r>
              <a:rPr lang="de-DE" dirty="0" err="1"/>
              <a:t>report</a:t>
            </a:r>
            <a:r>
              <a:rPr lang="de-DE" dirty="0"/>
              <a:t> to the General Assembly – 3rd Committee – in New York</a:t>
            </a:r>
          </a:p>
          <a:p>
            <a:pPr lvl="1"/>
            <a:endParaRPr lang="de-DE" dirty="0"/>
          </a:p>
          <a:p>
            <a:r>
              <a:rPr lang="de-DE" dirty="0"/>
              <a:t>Communication</a:t>
            </a:r>
          </a:p>
          <a:p>
            <a:endParaRPr lang="de-DE" dirty="0"/>
          </a:p>
          <a:p>
            <a:r>
              <a:rPr lang="de-DE" dirty="0"/>
              <a:t>Comments on </a:t>
            </a:r>
            <a:r>
              <a:rPr lang="de-DE" dirty="0" err="1"/>
              <a:t>legislation</a:t>
            </a:r>
            <a:r>
              <a:rPr lang="de-DE" dirty="0"/>
              <a:t> and </a:t>
            </a:r>
            <a:r>
              <a:rPr lang="de-DE" dirty="0" err="1"/>
              <a:t>policy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142748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3EA1B26-2063-4914-1E39-0D6ABD1774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>
                <a:hlinkClick r:id="rId2"/>
              </a:rPr>
              <a:t>Annual </a:t>
            </a:r>
            <a:r>
              <a:rPr lang="de-DE" dirty="0" err="1">
                <a:hlinkClick r:id="rId2"/>
              </a:rPr>
              <a:t>reports</a:t>
            </a:r>
            <a:r>
              <a:rPr lang="de-DE" dirty="0">
                <a:hlinkClick r:id="rId2"/>
              </a:rPr>
              <a:t> | OHCHR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E6D39DF-E62A-C78F-86DB-9AB0A23A00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0" i="0" dirty="0">
                <a:solidFill>
                  <a:srgbClr val="000000"/>
                </a:solidFill>
                <a:effectLst/>
                <a:latin typeface="FuturaStd-Bold"/>
              </a:rPr>
              <a:t>A/75/205: Impact of the coronavirus disease (COVID-19) on the enjoyment of all human rights by older persons</a:t>
            </a:r>
          </a:p>
          <a:p>
            <a:r>
              <a:rPr lang="en-US" b="0" i="0" dirty="0">
                <a:solidFill>
                  <a:srgbClr val="000000"/>
                </a:solidFill>
                <a:effectLst/>
                <a:latin typeface="FuturaStd-Bold"/>
              </a:rPr>
              <a:t>A/HRC/48/53: Report on ageism and age discrimination</a:t>
            </a:r>
          </a:p>
          <a:p>
            <a:r>
              <a:rPr lang="en-US" b="0" i="0" dirty="0">
                <a:solidFill>
                  <a:srgbClr val="000000"/>
                </a:solidFill>
                <a:effectLst/>
                <a:latin typeface="FuturaStd-Bold"/>
              </a:rPr>
              <a:t>A/76/157: Human rights of older women: the intersection between ageing and gender</a:t>
            </a:r>
          </a:p>
          <a:p>
            <a:r>
              <a:rPr lang="de-DE" i="0" dirty="0">
                <a:solidFill>
                  <a:srgbClr val="000000"/>
                </a:solidFill>
                <a:effectLst/>
                <a:latin typeface="Roboto"/>
              </a:rPr>
              <a:t>A/51/27: </a:t>
            </a:r>
            <a:r>
              <a:rPr lang="en-US" b="0" i="0" dirty="0">
                <a:solidFill>
                  <a:srgbClr val="000000"/>
                </a:solidFill>
                <a:effectLst/>
                <a:latin typeface="FuturaStd-Bold"/>
              </a:rPr>
              <a:t>Report on older persons deprived of their liberty</a:t>
            </a:r>
          </a:p>
          <a:p>
            <a:r>
              <a:rPr lang="en-US" b="0" i="0" dirty="0">
                <a:solidFill>
                  <a:srgbClr val="000000"/>
                </a:solidFill>
                <a:effectLst/>
                <a:latin typeface="FuturaStd-Bold"/>
              </a:rPr>
              <a:t>A/77/239: Older persons and the right to adequate housing - Note by the Secretary-General</a:t>
            </a:r>
          </a:p>
          <a:p>
            <a:pPr algn="l"/>
            <a:r>
              <a:rPr lang="en-US" dirty="0">
                <a:solidFill>
                  <a:srgbClr val="000000"/>
                </a:solidFill>
                <a:latin typeface="FuturaStd-Bold"/>
              </a:rPr>
              <a:t>Next reports:</a:t>
            </a:r>
          </a:p>
          <a:p>
            <a:pPr marL="457200" lvl="1" indent="0">
              <a:buNone/>
            </a:pPr>
            <a:r>
              <a:rPr lang="en-US" dirty="0">
                <a:solidFill>
                  <a:srgbClr val="000000"/>
                </a:solidFill>
                <a:latin typeface="FuturaStd-Bold"/>
              </a:rPr>
              <a:t>– 	violence, abuse and neglect of older persons </a:t>
            </a:r>
          </a:p>
          <a:p>
            <a:pPr marL="457200" lvl="1" indent="0">
              <a:buNone/>
            </a:pPr>
            <a:r>
              <a:rPr lang="en-US" dirty="0">
                <a:solidFill>
                  <a:srgbClr val="000000"/>
                </a:solidFill>
                <a:latin typeface="FuturaStd-Bold"/>
              </a:rPr>
              <a:t>–	</a:t>
            </a:r>
            <a:r>
              <a:rPr lang="en-US" b="0" i="0" dirty="0">
                <a:solidFill>
                  <a:srgbClr val="000000"/>
                </a:solidFill>
                <a:effectLst/>
                <a:latin typeface="FuturaStd-Bold"/>
              </a:rPr>
              <a:t>older persons in the context of climate change-induced disasters and building back better</a:t>
            </a:r>
          </a:p>
          <a:p>
            <a:endParaRPr lang="en-US" b="0" i="0" dirty="0">
              <a:solidFill>
                <a:srgbClr val="000000"/>
              </a:solidFill>
              <a:effectLst/>
              <a:latin typeface="FuturaStd-Bold"/>
            </a:endParaRPr>
          </a:p>
          <a:p>
            <a:endParaRPr lang="en-US" b="0" i="0" dirty="0">
              <a:solidFill>
                <a:srgbClr val="000000"/>
              </a:solidFill>
              <a:effectLst/>
              <a:latin typeface="FuturaStd-Bold"/>
            </a:endParaRP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012762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48F7758-325B-2573-1C47-0E0CD96460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/>
              <a:t>UN Open-</a:t>
            </a:r>
            <a:r>
              <a:rPr lang="de-DE" b="1" dirty="0" err="1"/>
              <a:t>ended</a:t>
            </a:r>
            <a:r>
              <a:rPr lang="de-DE" b="1" dirty="0"/>
              <a:t> Working Group on Ageing-</a:t>
            </a:r>
            <a:br>
              <a:rPr lang="de-DE" dirty="0"/>
            </a:br>
            <a:r>
              <a:rPr lang="de-DE" dirty="0"/>
              <a:t>https://social.un.org/ageing-working-group/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D99D452-E90B-39FE-99DE-3766A41A02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First </a:t>
            </a:r>
            <a:r>
              <a:rPr lang="de-DE" dirty="0" err="1"/>
              <a:t>session</a:t>
            </a:r>
            <a:r>
              <a:rPr lang="de-DE" dirty="0"/>
              <a:t> in 2011 – </a:t>
            </a:r>
            <a:r>
              <a:rPr lang="de-DE" dirty="0" err="1"/>
              <a:t>state</a:t>
            </a:r>
            <a:r>
              <a:rPr lang="de-DE" dirty="0"/>
              <a:t> </a:t>
            </a:r>
            <a:r>
              <a:rPr lang="de-DE" dirty="0" err="1"/>
              <a:t>driven</a:t>
            </a:r>
            <a:r>
              <a:rPr lang="de-DE" dirty="0"/>
              <a:t> </a:t>
            </a:r>
            <a:r>
              <a:rPr lang="de-DE" dirty="0" err="1"/>
              <a:t>process</a:t>
            </a:r>
            <a:r>
              <a:rPr lang="de-DE" dirty="0"/>
              <a:t> / General Assembly / NY</a:t>
            </a:r>
          </a:p>
          <a:p>
            <a:r>
              <a:rPr lang="de-DE" dirty="0"/>
              <a:t>Chair: Argentina </a:t>
            </a:r>
          </a:p>
          <a:p>
            <a:r>
              <a:rPr lang="de-DE" dirty="0"/>
              <a:t>Bureau : Canada, Philippines, Nigeria, </a:t>
            </a:r>
            <a:r>
              <a:rPr lang="de-DE" dirty="0" err="1"/>
              <a:t>Slovakia</a:t>
            </a:r>
            <a:endParaRPr lang="de-DE" dirty="0"/>
          </a:p>
          <a:p>
            <a:r>
              <a:rPr lang="de-DE" dirty="0"/>
              <a:t>Secretariat: UN-DESA, OHCHR</a:t>
            </a:r>
          </a:p>
          <a:p>
            <a:r>
              <a:rPr lang="de-DE" dirty="0"/>
              <a:t>12th </a:t>
            </a:r>
            <a:r>
              <a:rPr lang="de-DE" dirty="0" err="1"/>
              <a:t>session</a:t>
            </a:r>
            <a:r>
              <a:rPr lang="de-DE" dirty="0"/>
              <a:t> in 2022 – </a:t>
            </a:r>
            <a:r>
              <a:rPr lang="de-DE" dirty="0" err="1"/>
              <a:t>cross</a:t>
            </a:r>
            <a:r>
              <a:rPr lang="de-DE" dirty="0"/>
              <a:t> regional </a:t>
            </a:r>
            <a:r>
              <a:rPr lang="de-DE" dirty="0" err="1"/>
              <a:t>core</a:t>
            </a:r>
            <a:r>
              <a:rPr lang="de-DE" dirty="0"/>
              <a:t>-group</a:t>
            </a:r>
          </a:p>
          <a:p>
            <a:r>
              <a:rPr lang="de-DE" dirty="0"/>
              <a:t>13th </a:t>
            </a:r>
            <a:r>
              <a:rPr lang="de-DE" dirty="0" err="1"/>
              <a:t>session</a:t>
            </a:r>
            <a:r>
              <a:rPr lang="de-DE" dirty="0"/>
              <a:t> in 2023 – </a:t>
            </a:r>
            <a:r>
              <a:rPr lang="de-DE" dirty="0" err="1"/>
              <a:t>decision</a:t>
            </a:r>
            <a:r>
              <a:rPr lang="de-DE" dirty="0"/>
              <a:t> to </a:t>
            </a:r>
            <a:r>
              <a:rPr lang="de-DE" dirty="0" err="1"/>
              <a:t>have</a:t>
            </a:r>
            <a:r>
              <a:rPr lang="de-DE" dirty="0"/>
              <a:t> </a:t>
            </a:r>
            <a:r>
              <a:rPr lang="de-DE" dirty="0" err="1"/>
              <a:t>two</a:t>
            </a:r>
            <a:r>
              <a:rPr lang="de-DE" dirty="0"/>
              <a:t> </a:t>
            </a:r>
            <a:r>
              <a:rPr lang="de-DE" dirty="0" err="1"/>
              <a:t>co-facilitators</a:t>
            </a:r>
            <a:r>
              <a:rPr lang="de-DE" dirty="0"/>
              <a:t> to </a:t>
            </a:r>
            <a:r>
              <a:rPr lang="de-DE" dirty="0" err="1"/>
              <a:t>identify</a:t>
            </a:r>
            <a:r>
              <a:rPr lang="de-DE" dirty="0"/>
              <a:t> </a:t>
            </a:r>
            <a:r>
              <a:rPr lang="de-DE" dirty="0" err="1"/>
              <a:t>existing</a:t>
            </a:r>
            <a:r>
              <a:rPr lang="de-DE" dirty="0"/>
              <a:t> </a:t>
            </a:r>
            <a:r>
              <a:rPr lang="de-DE" dirty="0" err="1"/>
              <a:t>gaps</a:t>
            </a:r>
            <a:r>
              <a:rPr lang="de-DE" dirty="0"/>
              <a:t> and find </a:t>
            </a:r>
            <a:r>
              <a:rPr lang="de-DE" dirty="0" err="1"/>
              <a:t>solutions</a:t>
            </a:r>
            <a:r>
              <a:rPr lang="de-DE" dirty="0"/>
              <a:t> – </a:t>
            </a:r>
            <a:r>
              <a:rPr lang="de-DE" dirty="0" err="1"/>
              <a:t>working</a:t>
            </a:r>
            <a:r>
              <a:rPr lang="de-DE" dirty="0"/>
              <a:t> in the </a:t>
            </a:r>
            <a:r>
              <a:rPr lang="de-DE" dirty="0" err="1"/>
              <a:t>intersessional</a:t>
            </a:r>
            <a:r>
              <a:rPr lang="de-DE" dirty="0"/>
              <a:t> </a:t>
            </a:r>
            <a:r>
              <a:rPr lang="de-DE" dirty="0" err="1"/>
              <a:t>period</a:t>
            </a:r>
            <a:endParaRPr lang="de-DE" dirty="0"/>
          </a:p>
          <a:p>
            <a:pPr marL="0" indent="0">
              <a:buNone/>
            </a:pPr>
            <a:r>
              <a:rPr lang="de-DE" dirty="0"/>
              <a:t>– </a:t>
            </a:r>
            <a:r>
              <a:rPr lang="de-DE" dirty="0" err="1"/>
              <a:t>best</a:t>
            </a:r>
            <a:r>
              <a:rPr lang="de-DE" dirty="0"/>
              <a:t> </a:t>
            </a:r>
            <a:r>
              <a:rPr lang="de-DE" dirty="0" err="1"/>
              <a:t>solution</a:t>
            </a:r>
            <a:r>
              <a:rPr lang="de-DE" dirty="0"/>
              <a:t> </a:t>
            </a:r>
            <a:r>
              <a:rPr lang="de-DE" dirty="0" err="1"/>
              <a:t>with</a:t>
            </a:r>
            <a:r>
              <a:rPr lang="de-DE" dirty="0"/>
              <a:t> the </a:t>
            </a:r>
            <a:r>
              <a:rPr lang="de-DE" dirty="0" err="1"/>
              <a:t>best</a:t>
            </a:r>
            <a:r>
              <a:rPr lang="de-DE" dirty="0"/>
              <a:t> </a:t>
            </a:r>
            <a:r>
              <a:rPr lang="de-DE" dirty="0" err="1"/>
              <a:t>protection</a:t>
            </a:r>
            <a:r>
              <a:rPr lang="de-DE" dirty="0"/>
              <a:t> and a </a:t>
            </a:r>
            <a:r>
              <a:rPr lang="de-DE" dirty="0" err="1"/>
              <a:t>lot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added</a:t>
            </a:r>
            <a:r>
              <a:rPr lang="de-DE" dirty="0"/>
              <a:t> </a:t>
            </a:r>
            <a:r>
              <a:rPr lang="de-DE" dirty="0" err="1"/>
              <a:t>values</a:t>
            </a:r>
            <a:r>
              <a:rPr lang="de-DE" dirty="0"/>
              <a:t> - a 	</a:t>
            </a:r>
            <a:r>
              <a:rPr lang="de-DE" dirty="0" err="1"/>
              <a:t>dedicated</a:t>
            </a:r>
            <a:r>
              <a:rPr lang="de-DE" dirty="0"/>
              <a:t> human </a:t>
            </a:r>
            <a:r>
              <a:rPr lang="de-DE" dirty="0" err="1"/>
              <a:t>rights</a:t>
            </a:r>
            <a:r>
              <a:rPr lang="de-DE" dirty="0"/>
              <a:t> </a:t>
            </a:r>
            <a:r>
              <a:rPr lang="de-DE" dirty="0" err="1"/>
              <a:t>convention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older</a:t>
            </a:r>
            <a:r>
              <a:rPr lang="de-DE" dirty="0"/>
              <a:t> </a:t>
            </a:r>
            <a:r>
              <a:rPr lang="de-DE" dirty="0" err="1"/>
              <a:t>persons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440068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FD088E6-3577-6691-E628-938F59AA35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UN Open-</a:t>
            </a:r>
            <a:r>
              <a:rPr kumimoji="0" lang="de-DE" sz="4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ended</a:t>
            </a:r>
            <a:r>
              <a:rPr kumimoji="0" lang="de-DE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 Working Group on Ageing-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4C9264B-168A-6161-BFE4-FA9A94CF60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e-DE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12th </a:t>
            </a:r>
            <a:r>
              <a:rPr kumimoji="0" lang="de-DE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session</a:t>
            </a:r>
            <a:r>
              <a:rPr kumimoji="0" lang="de-DE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in 2022 – </a:t>
            </a:r>
            <a:r>
              <a:rPr kumimoji="0" lang="de-DE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cross</a:t>
            </a:r>
            <a:r>
              <a:rPr kumimoji="0" lang="de-DE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regional </a:t>
            </a:r>
            <a:r>
              <a:rPr kumimoji="0" lang="de-DE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core</a:t>
            </a:r>
            <a:r>
              <a:rPr kumimoji="0" lang="de-DE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-group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e-DE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13th </a:t>
            </a:r>
            <a:r>
              <a:rPr kumimoji="0" lang="de-DE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session</a:t>
            </a:r>
            <a:r>
              <a:rPr kumimoji="0" lang="de-DE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in 2023 – </a:t>
            </a:r>
            <a:r>
              <a:rPr kumimoji="0" lang="de-DE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decision</a:t>
            </a:r>
            <a:r>
              <a:rPr kumimoji="0" lang="de-DE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to </a:t>
            </a:r>
            <a:r>
              <a:rPr kumimoji="0" lang="de-DE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have</a:t>
            </a:r>
            <a:r>
              <a:rPr kumimoji="0" lang="de-DE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de-DE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two</a:t>
            </a:r>
            <a:r>
              <a:rPr kumimoji="0" lang="de-DE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de-DE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co-facilitators</a:t>
            </a:r>
            <a:r>
              <a:rPr kumimoji="0" lang="de-DE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to </a:t>
            </a:r>
            <a:r>
              <a:rPr kumimoji="0" lang="de-DE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identify</a:t>
            </a:r>
            <a:r>
              <a:rPr kumimoji="0" lang="de-DE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de-DE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existing</a:t>
            </a:r>
            <a:r>
              <a:rPr kumimoji="0" lang="de-DE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de-DE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gaps</a:t>
            </a:r>
            <a:r>
              <a:rPr kumimoji="0" lang="de-DE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and find </a:t>
            </a:r>
            <a:r>
              <a:rPr kumimoji="0" lang="de-DE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solutions</a:t>
            </a:r>
            <a:r>
              <a:rPr kumimoji="0" lang="de-DE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– </a:t>
            </a:r>
            <a:r>
              <a:rPr kumimoji="0" lang="de-DE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working</a:t>
            </a:r>
            <a:r>
              <a:rPr kumimoji="0" lang="de-DE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in the </a:t>
            </a:r>
            <a:r>
              <a:rPr kumimoji="0" lang="de-DE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intersessional</a:t>
            </a:r>
            <a:r>
              <a:rPr kumimoji="0" lang="de-DE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de-DE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period</a:t>
            </a:r>
            <a:endParaRPr kumimoji="0" lang="de-DE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de-DE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– </a:t>
            </a:r>
            <a:r>
              <a:rPr kumimoji="0" lang="de-DE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best</a:t>
            </a:r>
            <a:r>
              <a:rPr kumimoji="0" lang="de-DE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de-DE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solution</a:t>
            </a:r>
            <a:r>
              <a:rPr kumimoji="0" lang="de-DE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de-DE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with</a:t>
            </a:r>
            <a:r>
              <a:rPr kumimoji="0" lang="de-DE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the </a:t>
            </a:r>
            <a:r>
              <a:rPr kumimoji="0" lang="de-DE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best</a:t>
            </a:r>
            <a:r>
              <a:rPr kumimoji="0" lang="de-DE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de-DE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protection</a:t>
            </a:r>
            <a:r>
              <a:rPr kumimoji="0" lang="de-DE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and a </a:t>
            </a:r>
            <a:r>
              <a:rPr kumimoji="0" lang="de-DE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lot</a:t>
            </a:r>
            <a:r>
              <a:rPr kumimoji="0" lang="de-DE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de-DE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of</a:t>
            </a:r>
            <a:r>
              <a:rPr kumimoji="0" lang="de-DE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de-DE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added</a:t>
            </a:r>
            <a:r>
              <a:rPr kumimoji="0" lang="de-DE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de-DE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values</a:t>
            </a:r>
            <a:r>
              <a:rPr kumimoji="0" lang="de-DE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- a 	</a:t>
            </a:r>
            <a:r>
              <a:rPr kumimoji="0" lang="de-DE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dedicated</a:t>
            </a:r>
            <a:r>
              <a:rPr kumimoji="0" lang="de-DE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human </a:t>
            </a:r>
            <a:r>
              <a:rPr kumimoji="0" lang="de-DE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rights</a:t>
            </a:r>
            <a:r>
              <a:rPr kumimoji="0" lang="de-DE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de-DE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convention</a:t>
            </a:r>
            <a:r>
              <a:rPr kumimoji="0" lang="de-DE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de-DE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for</a:t>
            </a:r>
            <a:r>
              <a:rPr kumimoji="0" lang="de-DE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de-DE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older</a:t>
            </a:r>
            <a:r>
              <a:rPr kumimoji="0" lang="de-DE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de-DE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persons</a:t>
            </a:r>
            <a:endParaRPr kumimoji="0" lang="de-DE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de-DE" dirty="0">
              <a:solidFill>
                <a:prstClr val="black"/>
              </a:solidFill>
              <a:latin typeface="Calibri" panose="020F0502020204030204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de-DE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https://social.un.org/ageing-working-group/</a:t>
            </a:r>
            <a:endParaRPr kumimoji="0" lang="de-DE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626793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E1F2F26-0E3C-CC46-7FF9-781A0B9D9C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err="1"/>
              <a:t>Decision</a:t>
            </a:r>
            <a:r>
              <a:rPr lang="de-DE" b="1" dirty="0"/>
              <a:t>: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D7CDF07-CEEF-8B6A-A077-6100EA527E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err="1"/>
              <a:t>Two</a:t>
            </a:r>
            <a:r>
              <a:rPr lang="de-DE" dirty="0"/>
              <a:t> </a:t>
            </a:r>
            <a:r>
              <a:rPr lang="de-DE" dirty="0" err="1"/>
              <a:t>co-facilitators</a:t>
            </a:r>
            <a:r>
              <a:rPr lang="de-DE" dirty="0"/>
              <a:t> Brasil and Portugal</a:t>
            </a:r>
          </a:p>
          <a:p>
            <a:r>
              <a:rPr lang="de-DE" dirty="0"/>
              <a:t>Working in the </a:t>
            </a:r>
            <a:r>
              <a:rPr lang="de-DE" dirty="0" err="1"/>
              <a:t>intersessional</a:t>
            </a:r>
            <a:r>
              <a:rPr lang="de-DE" dirty="0"/>
              <a:t> </a:t>
            </a:r>
            <a:r>
              <a:rPr lang="de-DE" dirty="0" err="1"/>
              <a:t>period</a:t>
            </a:r>
            <a:r>
              <a:rPr lang="de-DE" dirty="0"/>
              <a:t> </a:t>
            </a:r>
          </a:p>
          <a:p>
            <a:r>
              <a:rPr lang="de-DE" dirty="0"/>
              <a:t>Task to </a:t>
            </a:r>
            <a:r>
              <a:rPr lang="de-DE" dirty="0" err="1"/>
              <a:t>come</a:t>
            </a:r>
            <a:r>
              <a:rPr lang="de-DE" dirty="0"/>
              <a:t> </a:t>
            </a:r>
            <a:r>
              <a:rPr lang="de-DE" dirty="0" err="1"/>
              <a:t>up</a:t>
            </a:r>
            <a:r>
              <a:rPr lang="de-DE" dirty="0"/>
              <a:t> </a:t>
            </a:r>
            <a:r>
              <a:rPr lang="de-DE" dirty="0" err="1"/>
              <a:t>with</a:t>
            </a:r>
            <a:r>
              <a:rPr lang="de-DE" dirty="0"/>
              <a:t> an </a:t>
            </a:r>
            <a:r>
              <a:rPr lang="de-DE" dirty="0" err="1"/>
              <a:t>agreed</a:t>
            </a:r>
            <a:r>
              <a:rPr lang="de-DE" dirty="0"/>
              <a:t> </a:t>
            </a:r>
            <a:r>
              <a:rPr lang="de-DE" dirty="0" err="1"/>
              <a:t>position</a:t>
            </a:r>
            <a:r>
              <a:rPr lang="de-DE" dirty="0"/>
              <a:t> on the </a:t>
            </a:r>
            <a:r>
              <a:rPr lang="de-DE" dirty="0" err="1"/>
              <a:t>identified</a:t>
            </a:r>
            <a:r>
              <a:rPr lang="de-DE" dirty="0"/>
              <a:t> </a:t>
            </a:r>
            <a:r>
              <a:rPr lang="de-DE" dirty="0" err="1"/>
              <a:t>gaps</a:t>
            </a:r>
            <a:r>
              <a:rPr lang="de-DE" dirty="0"/>
              <a:t> in the </a:t>
            </a:r>
            <a:r>
              <a:rPr lang="de-DE" dirty="0" err="1"/>
              <a:t>current</a:t>
            </a:r>
            <a:r>
              <a:rPr lang="de-DE" dirty="0"/>
              <a:t> human </a:t>
            </a:r>
            <a:r>
              <a:rPr lang="de-DE" dirty="0" err="1"/>
              <a:t>rights</a:t>
            </a:r>
            <a:r>
              <a:rPr lang="de-DE" dirty="0"/>
              <a:t> </a:t>
            </a:r>
            <a:r>
              <a:rPr lang="de-DE" dirty="0" err="1"/>
              <a:t>framework</a:t>
            </a:r>
            <a:r>
              <a:rPr lang="de-DE" dirty="0"/>
              <a:t> – </a:t>
            </a:r>
            <a:r>
              <a:rPr lang="de-DE" dirty="0" err="1"/>
              <a:t>present</a:t>
            </a:r>
            <a:r>
              <a:rPr lang="de-DE" dirty="0"/>
              <a:t> the </a:t>
            </a:r>
            <a:r>
              <a:rPr lang="de-DE" dirty="0" err="1"/>
              <a:t>outcome</a:t>
            </a:r>
            <a:r>
              <a:rPr lang="de-DE" dirty="0"/>
              <a:t> in the 14th </a:t>
            </a:r>
            <a:r>
              <a:rPr lang="de-DE" dirty="0" err="1"/>
              <a:t>session</a:t>
            </a:r>
            <a:r>
              <a:rPr lang="de-DE"/>
              <a:t> in 2024</a:t>
            </a:r>
            <a:endParaRPr lang="de-DE" dirty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  <a:p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555608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C9FC25A-0E1B-4803-5382-62475157AF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/>
              <a:t>Time </a:t>
            </a:r>
            <a:r>
              <a:rPr lang="de-DE" b="1" dirty="0" err="1"/>
              <a:t>for</a:t>
            </a:r>
            <a:r>
              <a:rPr lang="de-DE" b="1" dirty="0"/>
              <a:t> </a:t>
            </a:r>
            <a:r>
              <a:rPr lang="de-DE" b="1" dirty="0" err="1"/>
              <a:t>action</a:t>
            </a:r>
            <a:r>
              <a:rPr lang="de-DE" b="1" dirty="0"/>
              <a:t>: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2F5063B-244C-317F-ACFD-B988C7263C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5287" y="1920516"/>
            <a:ext cx="10515600" cy="4351338"/>
          </a:xfrm>
        </p:spPr>
        <p:txBody>
          <a:bodyPr>
            <a:normAutofit fontScale="92500"/>
          </a:bodyPr>
          <a:lstStyle/>
          <a:p>
            <a:r>
              <a:rPr lang="de-DE" dirty="0"/>
              <a:t>Spread the </a:t>
            </a:r>
            <a:r>
              <a:rPr lang="de-DE" dirty="0" err="1"/>
              <a:t>word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the OEWG-A on the national </a:t>
            </a:r>
            <a:r>
              <a:rPr lang="de-DE" dirty="0" err="1"/>
              <a:t>level</a:t>
            </a:r>
            <a:r>
              <a:rPr lang="de-DE" dirty="0"/>
              <a:t> and </a:t>
            </a:r>
            <a:r>
              <a:rPr lang="de-DE" dirty="0" err="1"/>
              <a:t>join</a:t>
            </a:r>
            <a:r>
              <a:rPr lang="de-DE" dirty="0"/>
              <a:t> the </a:t>
            </a:r>
            <a:r>
              <a:rPr lang="de-DE" dirty="0" err="1"/>
              <a:t>session</a:t>
            </a:r>
            <a:endParaRPr lang="de-DE" dirty="0"/>
          </a:p>
          <a:p>
            <a:r>
              <a:rPr lang="de-DE" dirty="0"/>
              <a:t>Inform </a:t>
            </a:r>
            <a:r>
              <a:rPr lang="de-DE" dirty="0" err="1"/>
              <a:t>other</a:t>
            </a:r>
            <a:r>
              <a:rPr lang="de-DE" dirty="0"/>
              <a:t> </a:t>
            </a:r>
            <a:r>
              <a:rPr lang="de-DE" dirty="0" err="1"/>
              <a:t>key</a:t>
            </a:r>
            <a:r>
              <a:rPr lang="de-DE" dirty="0"/>
              <a:t> stake </a:t>
            </a:r>
            <a:r>
              <a:rPr lang="de-DE" dirty="0" err="1"/>
              <a:t>holders</a:t>
            </a:r>
            <a:r>
              <a:rPr lang="de-DE" dirty="0"/>
              <a:t> – </a:t>
            </a:r>
            <a:r>
              <a:rPr lang="de-DE" dirty="0" err="1"/>
              <a:t>collaborate</a:t>
            </a:r>
            <a:r>
              <a:rPr lang="de-DE" dirty="0"/>
              <a:t> </a:t>
            </a:r>
            <a:r>
              <a:rPr lang="de-DE" dirty="0" err="1"/>
              <a:t>with</a:t>
            </a:r>
            <a:r>
              <a:rPr lang="de-DE" dirty="0"/>
              <a:t> different </a:t>
            </a:r>
            <a:r>
              <a:rPr lang="de-DE" dirty="0" err="1"/>
              <a:t>groups</a:t>
            </a:r>
            <a:r>
              <a:rPr lang="de-DE" dirty="0"/>
              <a:t> – </a:t>
            </a:r>
            <a:r>
              <a:rPr lang="de-DE" dirty="0" err="1"/>
              <a:t>intersecting</a:t>
            </a:r>
            <a:r>
              <a:rPr lang="de-DE" dirty="0"/>
              <a:t> </a:t>
            </a:r>
            <a:r>
              <a:rPr lang="de-DE" dirty="0" err="1"/>
              <a:t>factors</a:t>
            </a:r>
            <a:r>
              <a:rPr lang="de-DE" dirty="0"/>
              <a:t> </a:t>
            </a:r>
            <a:r>
              <a:rPr lang="de-DE" dirty="0" err="1"/>
              <a:t>should</a:t>
            </a:r>
            <a:r>
              <a:rPr lang="de-DE" dirty="0"/>
              <a:t> </a:t>
            </a:r>
            <a:r>
              <a:rPr lang="de-DE" dirty="0" err="1"/>
              <a:t>be</a:t>
            </a:r>
            <a:r>
              <a:rPr lang="de-DE" dirty="0"/>
              <a:t> </a:t>
            </a:r>
            <a:r>
              <a:rPr lang="de-DE" dirty="0" err="1"/>
              <a:t>made</a:t>
            </a:r>
            <a:r>
              <a:rPr lang="de-DE" dirty="0"/>
              <a:t> visible</a:t>
            </a:r>
          </a:p>
          <a:p>
            <a:r>
              <a:rPr lang="de-DE" dirty="0"/>
              <a:t>Support the </a:t>
            </a:r>
            <a:r>
              <a:rPr lang="de-DE" dirty="0" err="1"/>
              <a:t>co-facilitators</a:t>
            </a:r>
            <a:endParaRPr lang="de-DE" dirty="0"/>
          </a:p>
          <a:p>
            <a:r>
              <a:rPr lang="de-DE" dirty="0"/>
              <a:t>Ask </a:t>
            </a:r>
            <a:r>
              <a:rPr lang="de-DE" dirty="0" err="1"/>
              <a:t>your</a:t>
            </a:r>
            <a:r>
              <a:rPr lang="de-DE" dirty="0"/>
              <a:t> </a:t>
            </a:r>
            <a:r>
              <a:rPr lang="de-DE" dirty="0" err="1"/>
              <a:t>government</a:t>
            </a:r>
            <a:r>
              <a:rPr lang="de-DE" dirty="0"/>
              <a:t> </a:t>
            </a:r>
            <a:r>
              <a:rPr lang="de-DE" dirty="0" err="1"/>
              <a:t>how</a:t>
            </a:r>
            <a:r>
              <a:rPr lang="de-DE" dirty="0"/>
              <a:t> </a:t>
            </a:r>
            <a:r>
              <a:rPr lang="de-DE" dirty="0" err="1"/>
              <a:t>they</a:t>
            </a:r>
            <a:r>
              <a:rPr lang="de-DE" dirty="0"/>
              <a:t> </a:t>
            </a:r>
            <a:r>
              <a:rPr lang="de-DE" dirty="0" err="1"/>
              <a:t>see</a:t>
            </a:r>
            <a:r>
              <a:rPr lang="de-DE" dirty="0"/>
              <a:t> the </a:t>
            </a:r>
            <a:r>
              <a:rPr lang="de-DE" dirty="0" err="1"/>
              <a:t>process</a:t>
            </a:r>
            <a:r>
              <a:rPr lang="de-DE" dirty="0"/>
              <a:t> and </a:t>
            </a:r>
            <a:r>
              <a:rPr lang="de-DE" dirty="0" err="1"/>
              <a:t>their</a:t>
            </a:r>
            <a:r>
              <a:rPr lang="de-DE" dirty="0"/>
              <a:t> </a:t>
            </a:r>
            <a:r>
              <a:rPr lang="de-DE" dirty="0" err="1"/>
              <a:t>position</a:t>
            </a:r>
            <a:r>
              <a:rPr lang="de-DE" dirty="0"/>
              <a:t> on </a:t>
            </a:r>
            <a:r>
              <a:rPr lang="de-DE" dirty="0" err="1"/>
              <a:t>drafting</a:t>
            </a:r>
            <a:r>
              <a:rPr lang="de-DE" dirty="0"/>
              <a:t> a </a:t>
            </a:r>
            <a:r>
              <a:rPr lang="de-DE" dirty="0" err="1"/>
              <a:t>convention</a:t>
            </a:r>
            <a:r>
              <a:rPr lang="de-DE" dirty="0"/>
              <a:t> on the </a:t>
            </a:r>
            <a:r>
              <a:rPr lang="de-DE" dirty="0" err="1"/>
              <a:t>rights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older</a:t>
            </a:r>
            <a:r>
              <a:rPr lang="de-DE" dirty="0"/>
              <a:t> </a:t>
            </a:r>
            <a:r>
              <a:rPr lang="de-DE" dirty="0" err="1"/>
              <a:t>persons</a:t>
            </a:r>
            <a:endParaRPr lang="de-DE" dirty="0"/>
          </a:p>
          <a:p>
            <a:r>
              <a:rPr lang="de-DE" dirty="0"/>
              <a:t>Support the </a:t>
            </a:r>
            <a:r>
              <a:rPr lang="de-DE" dirty="0" err="1"/>
              <a:t>work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IE – </a:t>
            </a:r>
            <a:r>
              <a:rPr lang="de-DE" dirty="0" err="1"/>
              <a:t>call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contribution</a:t>
            </a:r>
            <a:r>
              <a:rPr lang="de-DE" dirty="0"/>
              <a:t> – to </a:t>
            </a:r>
            <a:r>
              <a:rPr lang="de-DE" dirty="0" err="1"/>
              <a:t>thematic</a:t>
            </a:r>
            <a:r>
              <a:rPr lang="de-DE" dirty="0"/>
              <a:t> </a:t>
            </a:r>
            <a:r>
              <a:rPr lang="de-DE" dirty="0" err="1"/>
              <a:t>reports</a:t>
            </a:r>
            <a:r>
              <a:rPr lang="de-DE" dirty="0"/>
              <a:t> </a:t>
            </a:r>
            <a:r>
              <a:rPr lang="de-DE" dirty="0" err="1"/>
              <a:t>or</a:t>
            </a:r>
            <a:r>
              <a:rPr lang="de-DE" dirty="0"/>
              <a:t> in </a:t>
            </a:r>
            <a:r>
              <a:rPr lang="de-DE" dirty="0" err="1"/>
              <a:t>advance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country</a:t>
            </a:r>
            <a:r>
              <a:rPr lang="de-DE" dirty="0"/>
              <a:t> </a:t>
            </a:r>
            <a:r>
              <a:rPr lang="de-DE" dirty="0" err="1"/>
              <a:t>mission</a:t>
            </a:r>
            <a:r>
              <a:rPr lang="de-DE" dirty="0"/>
              <a:t>, </a:t>
            </a:r>
            <a:r>
              <a:rPr lang="de-DE" dirty="0" err="1"/>
              <a:t>communication</a:t>
            </a:r>
            <a:r>
              <a:rPr lang="de-DE" dirty="0"/>
              <a:t> and </a:t>
            </a:r>
            <a:r>
              <a:rPr lang="de-DE" dirty="0" err="1"/>
              <a:t>allegation</a:t>
            </a:r>
            <a:r>
              <a:rPr lang="de-DE" dirty="0"/>
              <a:t> </a:t>
            </a:r>
            <a:r>
              <a:rPr lang="de-DE" dirty="0" err="1"/>
              <a:t>procedure</a:t>
            </a:r>
            <a:r>
              <a:rPr lang="de-DE" dirty="0"/>
              <a:t>!</a:t>
            </a:r>
          </a:p>
          <a:p>
            <a:r>
              <a:rPr lang="de-DE" dirty="0"/>
              <a:t>Use UN Days to </a:t>
            </a:r>
            <a:r>
              <a:rPr lang="de-DE" dirty="0" err="1"/>
              <a:t>raise</a:t>
            </a:r>
            <a:r>
              <a:rPr lang="de-DE" dirty="0"/>
              <a:t> </a:t>
            </a:r>
            <a:r>
              <a:rPr lang="de-DE" dirty="0" err="1"/>
              <a:t>awareness</a:t>
            </a:r>
            <a:r>
              <a:rPr lang="de-DE" dirty="0"/>
              <a:t> to the human </a:t>
            </a:r>
            <a:r>
              <a:rPr lang="de-DE" dirty="0" err="1"/>
              <a:t>rights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older</a:t>
            </a:r>
            <a:r>
              <a:rPr lang="de-DE" dirty="0"/>
              <a:t> </a:t>
            </a:r>
            <a:r>
              <a:rPr lang="de-DE" dirty="0" err="1"/>
              <a:t>person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602683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674</Words>
  <Application>Microsoft Office PowerPoint</Application>
  <PresentationFormat>Breitbild</PresentationFormat>
  <Paragraphs>68</Paragraphs>
  <Slides>11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11</vt:i4>
      </vt:variant>
    </vt:vector>
  </HeadingPairs>
  <TitlesOfParts>
    <vt:vector size="18" baseType="lpstr">
      <vt:lpstr>Arial</vt:lpstr>
      <vt:lpstr>Calibri</vt:lpstr>
      <vt:lpstr>Calibri Light</vt:lpstr>
      <vt:lpstr>FuturaStd-Bold</vt:lpstr>
      <vt:lpstr>Neue Plak</vt:lpstr>
      <vt:lpstr>Roboto</vt:lpstr>
      <vt:lpstr>Office</vt:lpstr>
      <vt:lpstr>" Reflections on OEWGA and Next Steps”.   UN- Independent Expert on the Enjoyment of all Human Rights by Older Persons</vt:lpstr>
      <vt:lpstr>The Human Rights of Older Persons!</vt:lpstr>
      <vt:lpstr>Mandate of the Independent Expert</vt:lpstr>
      <vt:lpstr>Tasks of the Mandate </vt:lpstr>
      <vt:lpstr>Annual reports | OHCHR</vt:lpstr>
      <vt:lpstr>UN Open-ended Working Group on Ageing- https://social.un.org/ageing-working-group/</vt:lpstr>
      <vt:lpstr>UN Open-ended Working Group on Ageing-</vt:lpstr>
      <vt:lpstr>Decision:</vt:lpstr>
      <vt:lpstr>Time for action:</vt:lpstr>
      <vt:lpstr>PowerPoint-Präsentation</vt:lpstr>
      <vt:lpstr>Contact Information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UN- Independent Expert on the Enjoyment of all Human Rights by Older Persons</dc:title>
  <dc:creator>Mahler, Claudia</dc:creator>
  <cp:lastModifiedBy>Mahler, Claudia</cp:lastModifiedBy>
  <cp:revision>2</cp:revision>
  <cp:lastPrinted>2023-05-03T16:39:53Z</cp:lastPrinted>
  <dcterms:created xsi:type="dcterms:W3CDTF">2023-04-27T14:20:18Z</dcterms:created>
  <dcterms:modified xsi:type="dcterms:W3CDTF">2023-05-05T15:36:01Z</dcterms:modified>
</cp:coreProperties>
</file>