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60" r:id="rId2"/>
    <p:sldId id="256" r:id="rId3"/>
    <p:sldId id="261" r:id="rId4"/>
    <p:sldId id="262" r:id="rId5"/>
    <p:sldId id="257" r:id="rId6"/>
    <p:sldId id="258" r:id="rId7"/>
    <p:sldId id="264" r:id="rId8"/>
    <p:sldId id="263" r:id="rId9"/>
    <p:sldId id="25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01D2622-DEA2-4AF8-BE5F-E64AE0C48B31}" type="datetimeFigureOut">
              <a:rPr lang="en-US" smtClean="0"/>
              <a:t>1/9/2013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15D6CF-43D8-4D4C-93D8-F8090C8AEC52}"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1D2622-DEA2-4AF8-BE5F-E64AE0C48B31}" type="datetimeFigureOut">
              <a:rPr lang="en-US" smtClean="0"/>
              <a:t>1/9/2013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15D6CF-43D8-4D4C-93D8-F8090C8AEC5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1D2622-DEA2-4AF8-BE5F-E64AE0C48B31}" type="datetimeFigureOut">
              <a:rPr lang="en-US" smtClean="0"/>
              <a:t>1/9/2013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15D6CF-43D8-4D4C-93D8-F8090C8AEC5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1D2622-DEA2-4AF8-BE5F-E64AE0C48B31}" type="datetimeFigureOut">
              <a:rPr lang="en-US" smtClean="0"/>
              <a:t>1/9/2013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15D6CF-43D8-4D4C-93D8-F8090C8AEC52}"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101D2622-DEA2-4AF8-BE5F-E64AE0C48B31}" type="datetimeFigureOut">
              <a:rPr lang="en-US" smtClean="0"/>
              <a:t>1/9/2013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15D6CF-43D8-4D4C-93D8-F8090C8AEC52}"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01D2622-DEA2-4AF8-BE5F-E64AE0C48B31}" type="datetimeFigureOut">
              <a:rPr lang="en-US" smtClean="0"/>
              <a:t>1/9/2013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415D6CF-43D8-4D4C-93D8-F8090C8AEC52}"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01D2622-DEA2-4AF8-BE5F-E64AE0C48B31}" type="datetimeFigureOut">
              <a:rPr lang="en-US" smtClean="0"/>
              <a:t>1/9/2013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415D6CF-43D8-4D4C-93D8-F8090C8AEC52}"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1D2622-DEA2-4AF8-BE5F-E64AE0C48B31}" type="datetimeFigureOut">
              <a:rPr lang="en-US" smtClean="0"/>
              <a:t>1/9/2013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415D6CF-43D8-4D4C-93D8-F8090C8AEC5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D2622-DEA2-4AF8-BE5F-E64AE0C48B31}" type="datetimeFigureOut">
              <a:rPr lang="en-US" smtClean="0"/>
              <a:t>1/9/2013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415D6CF-43D8-4D4C-93D8-F8090C8AEC5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101D2622-DEA2-4AF8-BE5F-E64AE0C48B31}" type="datetimeFigureOut">
              <a:rPr lang="en-US" smtClean="0"/>
              <a:t>1/9/2013</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C415D6CF-43D8-4D4C-93D8-F8090C8AEC52}"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dirty="0"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1D2622-DEA2-4AF8-BE5F-E64AE0C48B31}" type="datetimeFigureOut">
              <a:rPr lang="en-US" smtClean="0"/>
              <a:t>1/9/2013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415D6CF-43D8-4D4C-93D8-F8090C8AEC52}"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101D2622-DEA2-4AF8-BE5F-E64AE0C48B31}" type="datetimeFigureOut">
              <a:rPr lang="en-US" smtClean="0"/>
              <a:t>1/9/2013</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C415D6CF-43D8-4D4C-93D8-F8090C8AEC52}"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post2015hlp.org/" TargetMode="External"/><Relationship Id="rId2" Type="http://schemas.openxmlformats.org/officeDocument/2006/relationships/hyperlink" Target="http://beyond2015.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2910840"/>
          </a:xfrm>
        </p:spPr>
        <p:txBody>
          <a:bodyPr/>
          <a:lstStyle/>
          <a:p>
            <a:r>
              <a:rPr lang="en-US" dirty="0" smtClean="0"/>
              <a:t>Building the post 2015 UN Global Development Agenda</a:t>
            </a:r>
            <a:endParaRPr lang="en-US" dirty="0"/>
          </a:p>
        </p:txBody>
      </p:sp>
      <p:sp>
        <p:nvSpPr>
          <p:cNvPr id="3" name="Content Placeholder 2"/>
          <p:cNvSpPr>
            <a:spLocks noGrp="1"/>
          </p:cNvSpPr>
          <p:nvPr>
            <p:ph idx="1"/>
          </p:nvPr>
        </p:nvSpPr>
        <p:spPr>
          <a:xfrm>
            <a:off x="822960" y="2590800"/>
            <a:ext cx="7520940" cy="3276600"/>
          </a:xfrm>
        </p:spPr>
        <p:txBody>
          <a:bodyPr/>
          <a:lstStyle/>
          <a:p>
            <a:r>
              <a:rPr lang="en-US" dirty="0" smtClean="0"/>
              <a:t>What comes after the MDGS?</a:t>
            </a:r>
          </a:p>
          <a:p>
            <a:endParaRPr lang="en-US" dirty="0"/>
          </a:p>
          <a:p>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5714996" y="2667000"/>
            <a:ext cx="2133601"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80293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837070661"/>
              </p:ext>
            </p:extLst>
          </p:nvPr>
        </p:nvGraphicFramePr>
        <p:xfrm>
          <a:off x="685800" y="228600"/>
          <a:ext cx="7543800" cy="5829300"/>
        </p:xfrm>
        <a:graphic>
          <a:graphicData uri="http://schemas.openxmlformats.org/presentationml/2006/ole">
            <mc:AlternateContent xmlns:mc="http://schemas.openxmlformats.org/markup-compatibility/2006">
              <mc:Choice xmlns:v="urn:schemas-microsoft-com:vml" Requires="v">
                <p:oleObj spid="_x0000_s1049" name="Acrobat Document" r:id="rId3" imgW="7543768" imgH="5829216" progId="AcroExch.Document.7">
                  <p:embed/>
                </p:oleObj>
              </mc:Choice>
              <mc:Fallback>
                <p:oleObj name="Acrobat Document" r:id="rId3" imgW="7543768" imgH="5829216" progId="AcroExch.Document.7">
                  <p:embed/>
                  <p:pic>
                    <p:nvPicPr>
                      <p:cNvPr id="0" name=""/>
                      <p:cNvPicPr/>
                      <p:nvPr/>
                    </p:nvPicPr>
                    <p:blipFill>
                      <a:blip r:embed="rId4"/>
                      <a:stretch>
                        <a:fillRect/>
                      </a:stretch>
                    </p:blipFill>
                    <p:spPr>
                      <a:xfrm>
                        <a:off x="685800" y="228600"/>
                        <a:ext cx="7543800" cy="5829300"/>
                      </a:xfrm>
                      <a:prstGeom prst="rect">
                        <a:avLst/>
                      </a:prstGeom>
                    </p:spPr>
                  </p:pic>
                </p:oleObj>
              </mc:Fallback>
            </mc:AlternateContent>
          </a:graphicData>
        </a:graphic>
      </p:graphicFrame>
    </p:spTree>
    <p:extLst>
      <p:ext uri="{BB962C8B-B14F-4D97-AF65-F5344CB8AC3E}">
        <p14:creationId xmlns:p14="http://schemas.microsoft.com/office/powerpoint/2010/main" val="21764099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822960" y="1100628"/>
            <a:ext cx="7520940" cy="4919172"/>
          </a:xfrm>
        </p:spPr>
        <p:txBody>
          <a:bodyPr>
            <a:normAutofit/>
          </a:bodyPr>
          <a:lstStyle/>
          <a:p>
            <a:r>
              <a:rPr lang="en-US" dirty="0"/>
              <a:t>The </a:t>
            </a:r>
            <a:r>
              <a:rPr lang="en-US" dirty="0" smtClean="0"/>
              <a:t>Panel co-chairs</a:t>
            </a:r>
            <a:endParaRPr lang="en-US" dirty="0"/>
          </a:p>
          <a:p>
            <a:r>
              <a:rPr lang="en-US" dirty="0"/>
              <a:t> </a:t>
            </a:r>
          </a:p>
          <a:p>
            <a:r>
              <a:rPr lang="en-US" dirty="0"/>
              <a:t>H.E. Mr. </a:t>
            </a:r>
            <a:r>
              <a:rPr lang="en-US" dirty="0" err="1"/>
              <a:t>Susilo</a:t>
            </a:r>
            <a:r>
              <a:rPr lang="en-US" dirty="0"/>
              <a:t> </a:t>
            </a:r>
            <a:r>
              <a:rPr lang="en-US" dirty="0" err="1"/>
              <a:t>Bambang</a:t>
            </a:r>
            <a:r>
              <a:rPr lang="en-US" dirty="0"/>
              <a:t> </a:t>
            </a:r>
            <a:r>
              <a:rPr lang="en-US" dirty="0" err="1"/>
              <a:t>Yudhoyono</a:t>
            </a:r>
            <a:r>
              <a:rPr lang="en-US" dirty="0"/>
              <a:t>, President of Indonesia </a:t>
            </a:r>
          </a:p>
          <a:p>
            <a:r>
              <a:rPr lang="en-US" dirty="0"/>
              <a:t>Co-Chair  </a:t>
            </a:r>
          </a:p>
          <a:p>
            <a:r>
              <a:rPr lang="en-US" dirty="0"/>
              <a:t>H.E. Ms. Ellen Johnson </a:t>
            </a:r>
            <a:r>
              <a:rPr lang="en-US" dirty="0" err="1"/>
              <a:t>Sirleaf</a:t>
            </a:r>
            <a:r>
              <a:rPr lang="en-US" dirty="0"/>
              <a:t>, President of Liberia </a:t>
            </a:r>
          </a:p>
          <a:p>
            <a:r>
              <a:rPr lang="en-US" dirty="0"/>
              <a:t>Co-Chair  </a:t>
            </a:r>
          </a:p>
          <a:p>
            <a:r>
              <a:rPr lang="en-US" dirty="0"/>
              <a:t>H.E. Mr. David Cameron, Prime Minister of the United Kingdom </a:t>
            </a:r>
          </a:p>
          <a:p>
            <a:r>
              <a:rPr lang="en-US" dirty="0"/>
              <a:t>Co-Chair  </a:t>
            </a:r>
            <a:endParaRPr lang="en-US" dirty="0" smtClean="0"/>
          </a:p>
          <a:p>
            <a:endParaRPr lang="en-US" dirty="0" smtClean="0"/>
          </a:p>
          <a:p>
            <a:r>
              <a:rPr lang="en-US" dirty="0" smtClean="0"/>
              <a:t>Ms. Amina J. Mohammed</a:t>
            </a:r>
            <a:endParaRPr lang="en-US" dirty="0"/>
          </a:p>
          <a:p>
            <a:r>
              <a:rPr lang="en-US" dirty="0" smtClean="0"/>
              <a:t>Special Adviser to the SG on Post 2015 Development Planning, ex officio Panel member</a:t>
            </a:r>
          </a:p>
          <a:p>
            <a:endParaRPr lang="en-US" dirty="0"/>
          </a:p>
          <a:p>
            <a:endParaRPr lang="en-US" dirty="0" smtClean="0"/>
          </a:p>
          <a:p>
            <a:endParaRPr lang="en-US" dirty="0"/>
          </a:p>
        </p:txBody>
      </p:sp>
    </p:spTree>
    <p:extLst>
      <p:ext uri="{BB962C8B-B14F-4D97-AF65-F5344CB8AC3E}">
        <p14:creationId xmlns:p14="http://schemas.microsoft.com/office/powerpoint/2010/main" val="18145227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	</a:t>
            </a:r>
            <a:r>
              <a:rPr lang="en-US" sz="2800" dirty="0"/>
              <a:t>The delivery of the new framework is prerogative of the </a:t>
            </a:r>
            <a:r>
              <a:rPr lang="en-US" sz="2800" dirty="0" smtClean="0"/>
              <a:t>UN Member </a:t>
            </a:r>
            <a:r>
              <a:rPr lang="en-US" sz="2800" dirty="0"/>
              <a:t>States, while the   UN system’s responsibility is to support Member States in fulfilling this task with evidence-based analysis, knowledge sharing, cross-fertilization of ideas and consensus building.</a:t>
            </a:r>
          </a:p>
        </p:txBody>
      </p:sp>
    </p:spTree>
    <p:extLst>
      <p:ext uri="{BB962C8B-B14F-4D97-AF65-F5344CB8AC3E}">
        <p14:creationId xmlns:p14="http://schemas.microsoft.com/office/powerpoint/2010/main" val="40757086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703263"/>
            <a:ext cx="5943600" cy="544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000075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  </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9582" y="1056337"/>
            <a:ext cx="5486400" cy="4700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87388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22960" y="1828800"/>
            <a:ext cx="7520940" cy="4267200"/>
          </a:xfrm>
        </p:spPr>
        <p:txBody>
          <a:bodyPr/>
          <a:lstStyle/>
          <a:p>
            <a:r>
              <a:rPr lang="en-US" sz="2000" dirty="0"/>
              <a:t>In the past few years ageing and development has gained increasing visibility within the United Nations system. The second review of the implementation of the Madrid International Plan of Action on Ageing, the establishment of the Open-ended working group on ageing by the General Assembly, and the publication of the 2012 “Ageing in the Twenty-First Century, a celebration and a challenge”  report have all highlighted the rising relevance of the topic for the work of the UN. In a true inter-agency effort the report, coordinated by UNFPA and </a:t>
            </a:r>
            <a:r>
              <a:rPr lang="en-US" sz="2000" dirty="0" err="1"/>
              <a:t>HelpAge</a:t>
            </a:r>
            <a:r>
              <a:rPr lang="en-US" sz="2000" dirty="0"/>
              <a:t> International, contained inputs from over 20 United Nations entities – including UNDP – and major international organizations and Ban Ki-moon recommended it to a wide global audience noting that “population ageing can no longer be ignored</a:t>
            </a:r>
            <a:r>
              <a:rPr lang="en-US" dirty="0"/>
              <a:t>”.</a:t>
            </a:r>
          </a:p>
          <a:p>
            <a:endParaRPr lang="en-US" dirty="0"/>
          </a:p>
          <a:p>
            <a:endParaRPr lang="en-US" dirty="0"/>
          </a:p>
        </p:txBody>
      </p:sp>
    </p:spTree>
    <p:extLst>
      <p:ext uri="{BB962C8B-B14F-4D97-AF65-F5344CB8AC3E}">
        <p14:creationId xmlns:p14="http://schemas.microsoft.com/office/powerpoint/2010/main" val="3112078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22960" y="762000"/>
            <a:ext cx="7520940" cy="5181600"/>
          </a:xfrm>
        </p:spPr>
        <p:txBody>
          <a:bodyPr>
            <a:normAutofit fontScale="85000" lnSpcReduction="20000"/>
          </a:bodyPr>
          <a:lstStyle/>
          <a:p>
            <a:r>
              <a:rPr lang="en-US" sz="2300" dirty="0"/>
              <a:t>Going forward – issues of older persons in the post-2015 development framework </a:t>
            </a:r>
          </a:p>
          <a:p>
            <a:r>
              <a:rPr lang="en-US" sz="2300" dirty="0"/>
              <a:t>a.	The General Assembly will meet in September 2013 to discuss the post-2015 development  framework. The MDGs do not specifically consider the needs and rights of older adults or the contributions they make towards the well-being of their families, communities and the wider economy. Current consultations on the post-2015 framework offer an opportunity to highlight the issue of population ageing. What should be the main focus relative to this area? How can we ensure that the </a:t>
            </a:r>
            <a:r>
              <a:rPr lang="en-US" sz="4100" dirty="0"/>
              <a:t>perspectives</a:t>
            </a:r>
            <a:r>
              <a:rPr lang="en-US" sz="2300" dirty="0"/>
              <a:t> of older persons are reflected?</a:t>
            </a:r>
          </a:p>
          <a:p>
            <a:r>
              <a:rPr lang="en-US" sz="2300" dirty="0"/>
              <a:t>b.	If the post-2015 framework were to consist of goals and targets, what do you think could be relevant measures to reflect population ageing? What sorts of indicators could be useful to assess progress in this area?</a:t>
            </a:r>
          </a:p>
          <a:p>
            <a:r>
              <a:rPr lang="en-US" sz="2300" dirty="0"/>
              <a:t>c.	How can development policy contribute to the promotion and protection of older people’s rights? How can this be reflected in the post-2015 framework? </a:t>
            </a:r>
          </a:p>
          <a:p>
            <a:endParaRPr lang="en-US" dirty="0"/>
          </a:p>
          <a:p>
            <a:endParaRPr lang="en-US" sz="2000" dirty="0"/>
          </a:p>
        </p:txBody>
      </p:sp>
    </p:spTree>
    <p:extLst>
      <p:ext uri="{BB962C8B-B14F-4D97-AF65-F5344CB8AC3E}">
        <p14:creationId xmlns:p14="http://schemas.microsoft.com/office/powerpoint/2010/main" val="30482806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USEFUL WEBSITES</a:t>
            </a:r>
            <a:endParaRPr lang="en-US" dirty="0"/>
          </a:p>
        </p:txBody>
      </p:sp>
      <p:sp>
        <p:nvSpPr>
          <p:cNvPr id="3" name="Content Placeholder 2"/>
          <p:cNvSpPr>
            <a:spLocks noGrp="1"/>
          </p:cNvSpPr>
          <p:nvPr>
            <p:ph idx="1"/>
          </p:nvPr>
        </p:nvSpPr>
        <p:spPr/>
        <p:txBody>
          <a:bodyPr/>
          <a:lstStyle/>
          <a:p>
            <a:endParaRPr lang="en-US" dirty="0" smtClean="0"/>
          </a:p>
          <a:p>
            <a:r>
              <a:rPr lang="en-US" dirty="0" smtClean="0"/>
              <a:t>http://www.worldwewant2015.org</a:t>
            </a:r>
            <a:endParaRPr lang="en-US" dirty="0"/>
          </a:p>
          <a:p>
            <a:r>
              <a:rPr lang="en-US" dirty="0" smtClean="0">
                <a:hlinkClick r:id="rId2"/>
              </a:rPr>
              <a:t>http://beyond2015.org</a:t>
            </a:r>
            <a:endParaRPr lang="en-US" dirty="0" smtClean="0"/>
          </a:p>
          <a:p>
            <a:r>
              <a:rPr lang="en-US" dirty="0">
                <a:hlinkClick r:id="rId3"/>
              </a:rPr>
              <a:t>http://</a:t>
            </a:r>
            <a:r>
              <a:rPr lang="en-US" dirty="0" smtClean="0">
                <a:hlinkClick r:id="rId3"/>
              </a:rPr>
              <a:t>www.post2015hlp.org</a:t>
            </a:r>
            <a:endParaRPr lang="en-US" dirty="0" smtClean="0"/>
          </a:p>
          <a:p>
            <a:endParaRPr lang="en-US" dirty="0"/>
          </a:p>
        </p:txBody>
      </p:sp>
      <p:sp>
        <p:nvSpPr>
          <p:cNvPr id="4" name="Rectangle 3"/>
          <p:cNvSpPr/>
          <p:nvPr/>
        </p:nvSpPr>
        <p:spPr>
          <a:xfrm>
            <a:off x="2787152" y="3244334"/>
            <a:ext cx="274434" cy="369332"/>
          </a:xfrm>
          <a:prstGeom prst="rect">
            <a:avLst/>
          </a:prstGeom>
        </p:spPr>
        <p:txBody>
          <a:bodyPr wrap="none">
            <a:spAutoFit/>
          </a:bodyPr>
          <a:lstStyle/>
          <a:p>
            <a:r>
              <a:rPr lang="en-US" dirty="0" smtClean="0"/>
              <a:t>/</a:t>
            </a:r>
            <a:endParaRPr lang="en-US" dirty="0"/>
          </a:p>
        </p:txBody>
      </p:sp>
    </p:spTree>
    <p:extLst>
      <p:ext uri="{BB962C8B-B14F-4D97-AF65-F5344CB8AC3E}">
        <p14:creationId xmlns:p14="http://schemas.microsoft.com/office/powerpoint/2010/main" val="21746232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330</TotalTime>
  <Words>242</Words>
  <Application>Microsoft Office PowerPoint</Application>
  <PresentationFormat>On-screen Show (4:3)</PresentationFormat>
  <Paragraphs>27</Paragraphs>
  <Slides>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Angles</vt:lpstr>
      <vt:lpstr>Acrobat Document</vt:lpstr>
      <vt:lpstr>Building the post 2015 UN Global Development Agenda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SOME USEFUL WEBSITES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Rene Mauricio Valdes</dc:creator>
  <cp:lastModifiedBy>Rene Mauricio Valdes</cp:lastModifiedBy>
  <cp:revision>17</cp:revision>
  <dcterms:created xsi:type="dcterms:W3CDTF">2013-01-09T15:33:03Z</dcterms:created>
  <dcterms:modified xsi:type="dcterms:W3CDTF">2013-01-09T22:33:19Z</dcterms:modified>
</cp:coreProperties>
</file>